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22"/>
  </p:notesMasterIdLst>
  <p:handoutMasterIdLst>
    <p:handoutMasterId r:id="rId23"/>
  </p:handoutMasterIdLst>
  <p:sldIdLst>
    <p:sldId id="261" r:id="rId5"/>
    <p:sldId id="262" r:id="rId6"/>
    <p:sldId id="263" r:id="rId7"/>
    <p:sldId id="279" r:id="rId8"/>
    <p:sldId id="271" r:id="rId9"/>
    <p:sldId id="280" r:id="rId10"/>
    <p:sldId id="266" r:id="rId11"/>
    <p:sldId id="272" r:id="rId12"/>
    <p:sldId id="277" r:id="rId13"/>
    <p:sldId id="298" r:id="rId14"/>
    <p:sldId id="269" r:id="rId15"/>
    <p:sldId id="288" r:id="rId16"/>
    <p:sldId id="299" r:id="rId17"/>
    <p:sldId id="282" r:id="rId18"/>
    <p:sldId id="292" r:id="rId19"/>
    <p:sldId id="273" r:id="rId20"/>
    <p:sldId id="283" r:id="rId21"/>
  </p:sldIdLst>
  <p:sldSz cx="12188825" cy="6858000"/>
  <p:notesSz cx="6797675" cy="9926638"/>
  <p:embeddedFontLst>
    <p:embeddedFont>
      <p:font typeface="AU Passata" panose="020B0503030502030804" pitchFamily="34" charset="77"/>
      <p:regular r:id="rId24"/>
      <p:bold r:id="rId25"/>
    </p:embeddedFont>
    <p:embeddedFont>
      <p:font typeface="AU Passata Light" panose="020B0303030902030804" pitchFamily="34" charset="77"/>
      <p:regular r:id="rId26"/>
      <p:bold r:id="rId27"/>
    </p:embeddedFont>
    <p:embeddedFont>
      <p:font typeface="AU Peto" pitchFamily="82" charset="77"/>
      <p:regular r:id="rId28"/>
      <p:bold r:id="rId29"/>
    </p:embeddedFon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Wingdings 3" pitchFamily="2" charset="2"/>
      <p:regular r:id="rId38"/>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87535" autoAdjust="0"/>
  </p:normalViewPr>
  <p:slideViewPr>
    <p:cSldViewPr snapToObjects="1" showGuides="1">
      <p:cViewPr varScale="1">
        <p:scale>
          <a:sx n="107" d="100"/>
          <a:sy n="107" d="100"/>
        </p:scale>
        <p:origin x="664" y="168"/>
      </p:cViewPr>
      <p:guideLst/>
    </p:cSldViewPr>
  </p:slideViewPr>
  <p:notesTextViewPr>
    <p:cViewPr>
      <p:scale>
        <a:sx n="100" d="100"/>
        <a:sy n="100" d="100"/>
      </p:scale>
      <p:origin x="0" y="0"/>
    </p:cViewPr>
  </p:notesTextViewPr>
  <p:sorterViewPr>
    <p:cViewPr>
      <p:scale>
        <a:sx n="100" d="100"/>
        <a:sy n="100" d="100"/>
      </p:scale>
      <p:origin x="0" y="-15384"/>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F6D4C-E518-4D7D-96BD-5571F2243D8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da-DK"/>
        </a:p>
      </dgm:t>
    </dgm:pt>
    <dgm:pt modelId="{EC919CBE-BFFC-470A-8EE4-8BB42BE43B7D}">
      <dgm:prSet phldrT="[Tekst]"/>
      <dgm:spPr/>
      <dgm:t>
        <a:bodyPr/>
        <a:lstStyle/>
        <a:p>
          <a:r>
            <a:rPr lang="da-DK" dirty="0"/>
            <a:t>Bæredygtig dannelse</a:t>
          </a:r>
        </a:p>
      </dgm:t>
    </dgm:pt>
    <dgm:pt modelId="{38B826CF-B781-470E-AFD9-779A2E81B754}" type="parTrans" cxnId="{39DB7C6B-B203-407F-ACC6-DD25594FBC7E}">
      <dgm:prSet/>
      <dgm:spPr/>
      <dgm:t>
        <a:bodyPr/>
        <a:lstStyle/>
        <a:p>
          <a:endParaRPr lang="da-DK"/>
        </a:p>
      </dgm:t>
    </dgm:pt>
    <dgm:pt modelId="{1EFAA8AD-486D-46AA-BCA6-4D998874B04A}" type="sibTrans" cxnId="{39DB7C6B-B203-407F-ACC6-DD25594FBC7E}">
      <dgm:prSet/>
      <dgm:spPr/>
      <dgm:t>
        <a:bodyPr/>
        <a:lstStyle/>
        <a:p>
          <a:endParaRPr lang="da-DK"/>
        </a:p>
      </dgm:t>
    </dgm:pt>
    <dgm:pt modelId="{7D945EDC-D715-4A38-99DF-2DE26D1171EF}">
      <dgm:prSet phldrT="[Tekst]"/>
      <dgm:spPr>
        <a:solidFill>
          <a:srgbClr val="FF0000"/>
        </a:solidFill>
      </dgm:spPr>
      <dgm:t>
        <a:bodyPr/>
        <a:lstStyle/>
        <a:p>
          <a:r>
            <a:rPr lang="da-DK" b="1" i="1" dirty="0"/>
            <a:t>Kognitiv</a:t>
          </a:r>
        </a:p>
        <a:p>
          <a:r>
            <a:rPr lang="da-DK" dirty="0"/>
            <a:t>Dynamisk </a:t>
          </a:r>
          <a:r>
            <a:rPr lang="da-DK" dirty="0" err="1"/>
            <a:t>samspilsstænking</a:t>
          </a:r>
          <a:r>
            <a:rPr lang="da-DK" dirty="0"/>
            <a:t> / Systemtænkning, Tværfaglig helhedsorientering</a:t>
          </a:r>
        </a:p>
        <a:p>
          <a:r>
            <a:rPr lang="da-DK" dirty="0"/>
            <a:t>Æstetisk erkendelse</a:t>
          </a:r>
        </a:p>
        <a:p>
          <a:r>
            <a:rPr lang="da-DK" dirty="0"/>
            <a:t>Kritisk, konstruktiv, kreativ tænkning og fremtidsforestillingsevne</a:t>
          </a:r>
        </a:p>
        <a:p>
          <a:r>
            <a:rPr lang="da-DK" dirty="0"/>
            <a:t>Naturvidenskabelig viden / </a:t>
          </a:r>
          <a:r>
            <a:rPr lang="da-DK" dirty="0" err="1"/>
            <a:t>Eco-literacy</a:t>
          </a:r>
          <a:endParaRPr lang="da-DK" dirty="0"/>
        </a:p>
      </dgm:t>
    </dgm:pt>
    <dgm:pt modelId="{81ED6875-21EF-4D22-85C4-67681ED3A0A4}" type="parTrans" cxnId="{8F133F82-AB32-4BCD-BCDF-E91B431F57DE}">
      <dgm:prSet/>
      <dgm:spPr/>
      <dgm:t>
        <a:bodyPr/>
        <a:lstStyle/>
        <a:p>
          <a:endParaRPr lang="da-DK"/>
        </a:p>
      </dgm:t>
    </dgm:pt>
    <dgm:pt modelId="{12A25234-1773-4B7C-B8E3-DE2276B4C883}" type="sibTrans" cxnId="{8F133F82-AB32-4BCD-BCDF-E91B431F57DE}">
      <dgm:prSet/>
      <dgm:spPr/>
      <dgm:t>
        <a:bodyPr/>
        <a:lstStyle/>
        <a:p>
          <a:endParaRPr lang="da-DK"/>
        </a:p>
      </dgm:t>
    </dgm:pt>
    <dgm:pt modelId="{7A537E79-894C-47F5-A091-FDDEFCA835A5}">
      <dgm:prSet phldrT="[Tekst]"/>
      <dgm:spPr>
        <a:solidFill>
          <a:srgbClr val="FFC000"/>
        </a:solidFill>
      </dgm:spPr>
      <dgm:t>
        <a:bodyPr/>
        <a:lstStyle/>
        <a:p>
          <a:r>
            <a:rPr lang="da-DK" b="1" i="1" dirty="0"/>
            <a:t>Demokratiske kompetencer</a:t>
          </a:r>
        </a:p>
        <a:p>
          <a:r>
            <a:rPr lang="da-DK" dirty="0"/>
            <a:t>Handlekompetence.</a:t>
          </a:r>
        </a:p>
        <a:p>
          <a:r>
            <a:rPr lang="da-DK" dirty="0"/>
            <a:t>Dialogisk kommunikativ kompetence</a:t>
          </a:r>
        </a:p>
        <a:p>
          <a:r>
            <a:rPr lang="da-DK" dirty="0"/>
            <a:t>Strategisk kompetence; lære at forandre</a:t>
          </a:r>
        </a:p>
      </dgm:t>
    </dgm:pt>
    <dgm:pt modelId="{E61EB24C-935B-4882-9428-2FF701266009}" type="parTrans" cxnId="{C0D3D053-FD26-43C1-A1D6-99192F00BCAE}">
      <dgm:prSet/>
      <dgm:spPr/>
      <dgm:t>
        <a:bodyPr/>
        <a:lstStyle/>
        <a:p>
          <a:endParaRPr lang="da-DK"/>
        </a:p>
      </dgm:t>
    </dgm:pt>
    <dgm:pt modelId="{63829F24-CB28-4425-8FA7-8F50D84D5038}" type="sibTrans" cxnId="{C0D3D053-FD26-43C1-A1D6-99192F00BCAE}">
      <dgm:prSet/>
      <dgm:spPr/>
      <dgm:t>
        <a:bodyPr/>
        <a:lstStyle/>
        <a:p>
          <a:endParaRPr lang="da-DK"/>
        </a:p>
      </dgm:t>
    </dgm:pt>
    <dgm:pt modelId="{B069E5E3-AC00-4D0B-B335-43BE1C481B50}">
      <dgm:prSet phldrT="[Tekst]"/>
      <dgm:spPr>
        <a:solidFill>
          <a:srgbClr val="0070C0"/>
        </a:solidFill>
        <a:ln>
          <a:solidFill>
            <a:srgbClr val="00B0F0"/>
          </a:solidFill>
        </a:ln>
      </dgm:spPr>
      <dgm:t>
        <a:bodyPr/>
        <a:lstStyle/>
        <a:p>
          <a:r>
            <a:rPr lang="da-DK" b="1" i="1" dirty="0"/>
            <a:t>Horisontudvidelse:</a:t>
          </a:r>
        </a:p>
        <a:p>
          <a:r>
            <a:rPr lang="da-DK" dirty="0"/>
            <a:t>Historiebevidsthed / Tids og forandringsbevidsthed</a:t>
          </a:r>
        </a:p>
        <a:p>
          <a:r>
            <a:rPr lang="da-DK" dirty="0"/>
            <a:t>Verdensborgerskab. </a:t>
          </a:r>
          <a:r>
            <a:rPr lang="da-DK" dirty="0" err="1"/>
            <a:t>Glokal</a:t>
          </a:r>
          <a:r>
            <a:rPr lang="da-DK" dirty="0"/>
            <a:t> læring / Interkulturel dialog. </a:t>
          </a:r>
        </a:p>
      </dgm:t>
    </dgm:pt>
    <dgm:pt modelId="{5766E25D-2EBA-488B-AC5D-79F78DDA58DE}" type="parTrans" cxnId="{25E85BCF-A33C-4047-8B8E-08E0A62C96EB}">
      <dgm:prSet/>
      <dgm:spPr/>
      <dgm:t>
        <a:bodyPr/>
        <a:lstStyle/>
        <a:p>
          <a:endParaRPr lang="da-DK"/>
        </a:p>
      </dgm:t>
    </dgm:pt>
    <dgm:pt modelId="{80BC7D4A-C007-4F11-9C77-B33C9B1D0C2F}" type="sibTrans" cxnId="{25E85BCF-A33C-4047-8B8E-08E0A62C96EB}">
      <dgm:prSet/>
      <dgm:spPr/>
      <dgm:t>
        <a:bodyPr/>
        <a:lstStyle/>
        <a:p>
          <a:endParaRPr lang="da-DK"/>
        </a:p>
      </dgm:t>
    </dgm:pt>
    <dgm:pt modelId="{DF925FAF-D337-48B9-9C09-29511F5B91F9}">
      <dgm:prSet/>
      <dgm:spPr>
        <a:solidFill>
          <a:srgbClr val="7030A0"/>
        </a:solidFill>
      </dgm:spPr>
      <dgm:t>
        <a:bodyPr/>
        <a:lstStyle/>
        <a:p>
          <a:r>
            <a:rPr lang="da-DK" b="1" dirty="0"/>
            <a:t>Sociale kompetencer</a:t>
          </a:r>
        </a:p>
        <a:p>
          <a:r>
            <a:rPr lang="da-DK" dirty="0"/>
            <a:t>Samarbejdsevne</a:t>
          </a:r>
        </a:p>
        <a:p>
          <a:r>
            <a:rPr lang="da-DK" dirty="0"/>
            <a:t>Empati/perspektivvekslen</a:t>
          </a:r>
        </a:p>
        <a:p>
          <a:r>
            <a:rPr lang="da-DK" dirty="0"/>
            <a:t>Selvrefleksion</a:t>
          </a:r>
        </a:p>
      </dgm:t>
    </dgm:pt>
    <dgm:pt modelId="{0E4DD885-E8DA-4E36-9094-2B39CE68C106}" type="parTrans" cxnId="{DAF9F13C-ADE5-4567-8EFC-9E64B3672439}">
      <dgm:prSet/>
      <dgm:spPr/>
      <dgm:t>
        <a:bodyPr/>
        <a:lstStyle/>
        <a:p>
          <a:endParaRPr lang="da-DK"/>
        </a:p>
      </dgm:t>
    </dgm:pt>
    <dgm:pt modelId="{C48332A2-0C39-4199-8359-1394F0ADC718}" type="sibTrans" cxnId="{DAF9F13C-ADE5-4567-8EFC-9E64B3672439}">
      <dgm:prSet/>
      <dgm:spPr/>
      <dgm:t>
        <a:bodyPr/>
        <a:lstStyle/>
        <a:p>
          <a:endParaRPr lang="da-DK"/>
        </a:p>
      </dgm:t>
    </dgm:pt>
    <dgm:pt modelId="{9A35171A-28A8-4D79-AEB3-1BCD75E60D89}">
      <dgm:prSet/>
      <dgm:spPr>
        <a:solidFill>
          <a:srgbClr val="00B050"/>
        </a:solidFill>
      </dgm:spPr>
      <dgm:t>
        <a:bodyPr/>
        <a:lstStyle/>
        <a:p>
          <a:r>
            <a:rPr lang="da-DK" b="1" dirty="0"/>
            <a:t>Livskundskab</a:t>
          </a:r>
        </a:p>
        <a:p>
          <a:r>
            <a:rPr lang="da-DK" dirty="0"/>
            <a:t>Hvordan leve livet?</a:t>
          </a:r>
        </a:p>
        <a:p>
          <a:r>
            <a:rPr lang="da-DK" dirty="0"/>
            <a:t>Værdirefleksion</a:t>
          </a:r>
        </a:p>
      </dgm:t>
    </dgm:pt>
    <dgm:pt modelId="{ED6EAF5D-04F9-4D08-983E-B53BDB15AD76}" type="parTrans" cxnId="{F2714871-77D9-4832-842D-74B12CD6B303}">
      <dgm:prSet/>
      <dgm:spPr/>
      <dgm:t>
        <a:bodyPr/>
        <a:lstStyle/>
        <a:p>
          <a:endParaRPr lang="da-DK"/>
        </a:p>
      </dgm:t>
    </dgm:pt>
    <dgm:pt modelId="{7D2578EA-5074-428E-9C44-5E112E79BCC8}" type="sibTrans" cxnId="{F2714871-77D9-4832-842D-74B12CD6B303}">
      <dgm:prSet/>
      <dgm:spPr/>
      <dgm:t>
        <a:bodyPr/>
        <a:lstStyle/>
        <a:p>
          <a:endParaRPr lang="da-DK"/>
        </a:p>
      </dgm:t>
    </dgm:pt>
    <dgm:pt modelId="{69967BB7-79CB-43BA-A377-9FB419624501}" type="pres">
      <dgm:prSet presAssocID="{CA8F6D4C-E518-4D7D-96BD-5571F2243D88}" presName="Name0" presStyleCnt="0">
        <dgm:presLayoutVars>
          <dgm:chMax val="1"/>
          <dgm:chPref val="1"/>
          <dgm:dir/>
          <dgm:animOne val="branch"/>
          <dgm:animLvl val="lvl"/>
        </dgm:presLayoutVars>
      </dgm:prSet>
      <dgm:spPr/>
    </dgm:pt>
    <dgm:pt modelId="{81A6053C-61BF-43CE-82BA-B81DBC638384}" type="pres">
      <dgm:prSet presAssocID="{EC919CBE-BFFC-470A-8EE4-8BB42BE43B7D}" presName="singleCycle" presStyleCnt="0"/>
      <dgm:spPr/>
    </dgm:pt>
    <dgm:pt modelId="{356FF54E-C7F6-4A5C-ACC7-7A844FB8AB3F}" type="pres">
      <dgm:prSet presAssocID="{EC919CBE-BFFC-470A-8EE4-8BB42BE43B7D}" presName="singleCenter" presStyleLbl="node1" presStyleIdx="0" presStyleCnt="6" custScaleX="158063" custScaleY="164515" custLinFactNeighborX="4659" custLinFactNeighborY="-16298">
        <dgm:presLayoutVars>
          <dgm:chMax val="7"/>
          <dgm:chPref val="7"/>
        </dgm:presLayoutVars>
      </dgm:prSet>
      <dgm:spPr/>
    </dgm:pt>
    <dgm:pt modelId="{A544E8D5-2F95-47EA-B108-5C3C4F205DEF}" type="pres">
      <dgm:prSet presAssocID="{81ED6875-21EF-4D22-85C4-67681ED3A0A4}" presName="Name56" presStyleLbl="parChTrans1D2" presStyleIdx="0" presStyleCnt="5"/>
      <dgm:spPr/>
    </dgm:pt>
    <dgm:pt modelId="{A1E6200F-211A-44FC-8C5B-5E6D250287B1}" type="pres">
      <dgm:prSet presAssocID="{7D945EDC-D715-4A38-99DF-2DE26D1171EF}" presName="text0" presStyleLbl="node1" presStyleIdx="1" presStyleCnt="6" custScaleX="437179" custScaleY="328374" custRadScaleRad="199257" custRadScaleInc="-190007">
        <dgm:presLayoutVars>
          <dgm:bulletEnabled val="1"/>
        </dgm:presLayoutVars>
      </dgm:prSet>
      <dgm:spPr/>
    </dgm:pt>
    <dgm:pt modelId="{3B0F2E10-D672-4671-BFA1-26A67D7FC08F}" type="pres">
      <dgm:prSet presAssocID="{E61EB24C-935B-4882-9428-2FF701266009}" presName="Name56" presStyleLbl="parChTrans1D2" presStyleIdx="1" presStyleCnt="5"/>
      <dgm:spPr/>
    </dgm:pt>
    <dgm:pt modelId="{A4605C91-DDAE-424E-99CC-8753F6E95EA5}" type="pres">
      <dgm:prSet presAssocID="{7A537E79-894C-47F5-A091-FDDEFCA835A5}" presName="text0" presStyleLbl="node1" presStyleIdx="2" presStyleCnt="6" custScaleX="308227" custScaleY="306352" custRadScaleRad="206708" custRadScaleInc="-25201">
        <dgm:presLayoutVars>
          <dgm:bulletEnabled val="1"/>
        </dgm:presLayoutVars>
      </dgm:prSet>
      <dgm:spPr/>
    </dgm:pt>
    <dgm:pt modelId="{2F93EC99-99A3-4007-8D95-6C080B5E8A7C}" type="pres">
      <dgm:prSet presAssocID="{5766E25D-2EBA-488B-AC5D-79F78DDA58DE}" presName="Name56" presStyleLbl="parChTrans1D2" presStyleIdx="2" presStyleCnt="5"/>
      <dgm:spPr/>
    </dgm:pt>
    <dgm:pt modelId="{49403152-5C0A-4DBC-B84E-EFA0D57A9305}" type="pres">
      <dgm:prSet presAssocID="{B069E5E3-AC00-4D0B-B335-43BE1C481B50}" presName="text0" presStyleLbl="node1" presStyleIdx="3" presStyleCnt="6" custScaleX="349366" custScaleY="222447" custRadScaleRad="215405" custRadScaleInc="-101686">
        <dgm:presLayoutVars>
          <dgm:bulletEnabled val="1"/>
        </dgm:presLayoutVars>
      </dgm:prSet>
      <dgm:spPr/>
    </dgm:pt>
    <dgm:pt modelId="{2B9A98D4-B865-4352-B701-7F220A0723E6}" type="pres">
      <dgm:prSet presAssocID="{0E4DD885-E8DA-4E36-9094-2B39CE68C106}" presName="Name56" presStyleLbl="parChTrans1D2" presStyleIdx="3" presStyleCnt="5"/>
      <dgm:spPr/>
    </dgm:pt>
    <dgm:pt modelId="{C256B7B9-7675-4FB6-B8D2-569DA501A37F}" type="pres">
      <dgm:prSet presAssocID="{DF925FAF-D337-48B9-9C09-29511F5B91F9}" presName="text0" presStyleLbl="node1" presStyleIdx="4" presStyleCnt="6" custScaleX="353406" custScaleY="190165" custRadScaleRad="81895" custRadScaleInc="-108562">
        <dgm:presLayoutVars>
          <dgm:bulletEnabled val="1"/>
        </dgm:presLayoutVars>
      </dgm:prSet>
      <dgm:spPr/>
    </dgm:pt>
    <dgm:pt modelId="{E747F0B9-3BD5-41AC-B82C-A9ABB1C105C4}" type="pres">
      <dgm:prSet presAssocID="{ED6EAF5D-04F9-4D08-983E-B53BDB15AD76}" presName="Name56" presStyleLbl="parChTrans1D2" presStyleIdx="4" presStyleCnt="5"/>
      <dgm:spPr/>
    </dgm:pt>
    <dgm:pt modelId="{A5E666BE-A01A-4ECC-9D92-FBABBF1D8629}" type="pres">
      <dgm:prSet presAssocID="{9A35171A-28A8-4D79-AEB3-1BCD75E60D89}" presName="text0" presStyleLbl="node1" presStyleIdx="5" presStyleCnt="6" custScaleX="262843" custScaleY="156780" custRadScaleRad="211130" custRadScaleInc="-110745">
        <dgm:presLayoutVars>
          <dgm:bulletEnabled val="1"/>
        </dgm:presLayoutVars>
      </dgm:prSet>
      <dgm:spPr/>
    </dgm:pt>
  </dgm:ptLst>
  <dgm:cxnLst>
    <dgm:cxn modelId="{D862D40F-E6E1-4EA1-B8B7-316AFA8F9D39}" type="presOf" srcId="{CA8F6D4C-E518-4D7D-96BD-5571F2243D88}" destId="{69967BB7-79CB-43BA-A377-9FB419624501}" srcOrd="0" destOrd="0" presId="urn:microsoft.com/office/officeart/2008/layout/RadialCluster"/>
    <dgm:cxn modelId="{3F516023-9702-4597-95F4-2E4ABFD14F67}" type="presOf" srcId="{5766E25D-2EBA-488B-AC5D-79F78DDA58DE}" destId="{2F93EC99-99A3-4007-8D95-6C080B5E8A7C}" srcOrd="0" destOrd="0" presId="urn:microsoft.com/office/officeart/2008/layout/RadialCluster"/>
    <dgm:cxn modelId="{0942BE36-363A-4DDB-998B-A4C58B63827F}" type="presOf" srcId="{7D945EDC-D715-4A38-99DF-2DE26D1171EF}" destId="{A1E6200F-211A-44FC-8C5B-5E6D250287B1}" srcOrd="0" destOrd="0" presId="urn:microsoft.com/office/officeart/2008/layout/RadialCluster"/>
    <dgm:cxn modelId="{DAF9F13C-ADE5-4567-8EFC-9E64B3672439}" srcId="{EC919CBE-BFFC-470A-8EE4-8BB42BE43B7D}" destId="{DF925FAF-D337-48B9-9C09-29511F5B91F9}" srcOrd="3" destOrd="0" parTransId="{0E4DD885-E8DA-4E36-9094-2B39CE68C106}" sibTransId="{C48332A2-0C39-4199-8359-1394F0ADC718}"/>
    <dgm:cxn modelId="{42B8BA48-648D-4D86-AC94-C8141A1DD389}" type="presOf" srcId="{0E4DD885-E8DA-4E36-9094-2B39CE68C106}" destId="{2B9A98D4-B865-4352-B701-7F220A0723E6}" srcOrd="0" destOrd="0" presId="urn:microsoft.com/office/officeart/2008/layout/RadialCluster"/>
    <dgm:cxn modelId="{C0D3D053-FD26-43C1-A1D6-99192F00BCAE}" srcId="{EC919CBE-BFFC-470A-8EE4-8BB42BE43B7D}" destId="{7A537E79-894C-47F5-A091-FDDEFCA835A5}" srcOrd="1" destOrd="0" parTransId="{E61EB24C-935B-4882-9428-2FF701266009}" sibTransId="{63829F24-CB28-4425-8FA7-8F50D84D5038}"/>
    <dgm:cxn modelId="{45BE0F5D-089C-4F30-A28E-00AEC22DE55E}" type="presOf" srcId="{9A35171A-28A8-4D79-AEB3-1BCD75E60D89}" destId="{A5E666BE-A01A-4ECC-9D92-FBABBF1D8629}" srcOrd="0" destOrd="0" presId="urn:microsoft.com/office/officeart/2008/layout/RadialCluster"/>
    <dgm:cxn modelId="{39DB7C6B-B203-407F-ACC6-DD25594FBC7E}" srcId="{CA8F6D4C-E518-4D7D-96BD-5571F2243D88}" destId="{EC919CBE-BFFC-470A-8EE4-8BB42BE43B7D}" srcOrd="0" destOrd="0" parTransId="{38B826CF-B781-470E-AFD9-779A2E81B754}" sibTransId="{1EFAA8AD-486D-46AA-BCA6-4D998874B04A}"/>
    <dgm:cxn modelId="{F2714871-77D9-4832-842D-74B12CD6B303}" srcId="{EC919CBE-BFFC-470A-8EE4-8BB42BE43B7D}" destId="{9A35171A-28A8-4D79-AEB3-1BCD75E60D89}" srcOrd="4" destOrd="0" parTransId="{ED6EAF5D-04F9-4D08-983E-B53BDB15AD76}" sibTransId="{7D2578EA-5074-428E-9C44-5E112E79BCC8}"/>
    <dgm:cxn modelId="{A49A0B7C-C20E-41B7-9BCC-A99D880BFB47}" type="presOf" srcId="{7A537E79-894C-47F5-A091-FDDEFCA835A5}" destId="{A4605C91-DDAE-424E-99CC-8753F6E95EA5}" srcOrd="0" destOrd="0" presId="urn:microsoft.com/office/officeart/2008/layout/RadialCluster"/>
    <dgm:cxn modelId="{8F133F82-AB32-4BCD-BCDF-E91B431F57DE}" srcId="{EC919CBE-BFFC-470A-8EE4-8BB42BE43B7D}" destId="{7D945EDC-D715-4A38-99DF-2DE26D1171EF}" srcOrd="0" destOrd="0" parTransId="{81ED6875-21EF-4D22-85C4-67681ED3A0A4}" sibTransId="{12A25234-1773-4B7C-B8E3-DE2276B4C883}"/>
    <dgm:cxn modelId="{4FC6968D-5FEB-4EEC-85C9-218D964C0E9B}" type="presOf" srcId="{B069E5E3-AC00-4D0B-B335-43BE1C481B50}" destId="{49403152-5C0A-4DBC-B84E-EFA0D57A9305}" srcOrd="0" destOrd="0" presId="urn:microsoft.com/office/officeart/2008/layout/RadialCluster"/>
    <dgm:cxn modelId="{F6C446A4-83EA-4B50-A91D-36AB1A7300D3}" type="presOf" srcId="{E61EB24C-935B-4882-9428-2FF701266009}" destId="{3B0F2E10-D672-4671-BFA1-26A67D7FC08F}" srcOrd="0" destOrd="0" presId="urn:microsoft.com/office/officeart/2008/layout/RadialCluster"/>
    <dgm:cxn modelId="{D24A07A9-BB09-478E-BCE2-A315066042ED}" type="presOf" srcId="{ED6EAF5D-04F9-4D08-983E-B53BDB15AD76}" destId="{E747F0B9-3BD5-41AC-B82C-A9ABB1C105C4}" srcOrd="0" destOrd="0" presId="urn:microsoft.com/office/officeart/2008/layout/RadialCluster"/>
    <dgm:cxn modelId="{D9AA2FAC-0F37-41D6-80F4-057445CCE065}" type="presOf" srcId="{81ED6875-21EF-4D22-85C4-67681ED3A0A4}" destId="{A544E8D5-2F95-47EA-B108-5C3C4F205DEF}" srcOrd="0" destOrd="0" presId="urn:microsoft.com/office/officeart/2008/layout/RadialCluster"/>
    <dgm:cxn modelId="{6E99B2C2-A7E1-46E0-A31E-66915C3CD7DF}" type="presOf" srcId="{DF925FAF-D337-48B9-9C09-29511F5B91F9}" destId="{C256B7B9-7675-4FB6-B8D2-569DA501A37F}" srcOrd="0" destOrd="0" presId="urn:microsoft.com/office/officeart/2008/layout/RadialCluster"/>
    <dgm:cxn modelId="{25E85BCF-A33C-4047-8B8E-08E0A62C96EB}" srcId="{EC919CBE-BFFC-470A-8EE4-8BB42BE43B7D}" destId="{B069E5E3-AC00-4D0B-B335-43BE1C481B50}" srcOrd="2" destOrd="0" parTransId="{5766E25D-2EBA-488B-AC5D-79F78DDA58DE}" sibTransId="{80BC7D4A-C007-4F11-9C77-B33C9B1D0C2F}"/>
    <dgm:cxn modelId="{E15F2DE4-9D7E-41C0-A7C7-4C568B8517CB}" type="presOf" srcId="{EC919CBE-BFFC-470A-8EE4-8BB42BE43B7D}" destId="{356FF54E-C7F6-4A5C-ACC7-7A844FB8AB3F}" srcOrd="0" destOrd="0" presId="urn:microsoft.com/office/officeart/2008/layout/RadialCluster"/>
    <dgm:cxn modelId="{120E3341-B5EC-4789-A054-E3D6DC338E96}" type="presParOf" srcId="{69967BB7-79CB-43BA-A377-9FB419624501}" destId="{81A6053C-61BF-43CE-82BA-B81DBC638384}" srcOrd="0" destOrd="0" presId="urn:microsoft.com/office/officeart/2008/layout/RadialCluster"/>
    <dgm:cxn modelId="{5D33F270-E891-4A9B-94CA-2141C81FAB83}" type="presParOf" srcId="{81A6053C-61BF-43CE-82BA-B81DBC638384}" destId="{356FF54E-C7F6-4A5C-ACC7-7A844FB8AB3F}" srcOrd="0" destOrd="0" presId="urn:microsoft.com/office/officeart/2008/layout/RadialCluster"/>
    <dgm:cxn modelId="{9FC13B95-06CD-4797-ADB6-0CA0EC86890B}" type="presParOf" srcId="{81A6053C-61BF-43CE-82BA-B81DBC638384}" destId="{A544E8D5-2F95-47EA-B108-5C3C4F205DEF}" srcOrd="1" destOrd="0" presId="urn:microsoft.com/office/officeart/2008/layout/RadialCluster"/>
    <dgm:cxn modelId="{F2E5429C-6380-4C00-BE4E-25B57A028401}" type="presParOf" srcId="{81A6053C-61BF-43CE-82BA-B81DBC638384}" destId="{A1E6200F-211A-44FC-8C5B-5E6D250287B1}" srcOrd="2" destOrd="0" presId="urn:microsoft.com/office/officeart/2008/layout/RadialCluster"/>
    <dgm:cxn modelId="{DF9C9942-08CA-49F9-A882-DDE989C43692}" type="presParOf" srcId="{81A6053C-61BF-43CE-82BA-B81DBC638384}" destId="{3B0F2E10-D672-4671-BFA1-26A67D7FC08F}" srcOrd="3" destOrd="0" presId="urn:microsoft.com/office/officeart/2008/layout/RadialCluster"/>
    <dgm:cxn modelId="{2B8A01E2-2C38-447E-AD8E-C8EDB1FA9BB0}" type="presParOf" srcId="{81A6053C-61BF-43CE-82BA-B81DBC638384}" destId="{A4605C91-DDAE-424E-99CC-8753F6E95EA5}" srcOrd="4" destOrd="0" presId="urn:microsoft.com/office/officeart/2008/layout/RadialCluster"/>
    <dgm:cxn modelId="{8A12ADF7-BADA-4510-B746-AC5F3749673E}" type="presParOf" srcId="{81A6053C-61BF-43CE-82BA-B81DBC638384}" destId="{2F93EC99-99A3-4007-8D95-6C080B5E8A7C}" srcOrd="5" destOrd="0" presId="urn:microsoft.com/office/officeart/2008/layout/RadialCluster"/>
    <dgm:cxn modelId="{E4C2360D-88B7-43D8-AB48-707AE6102046}" type="presParOf" srcId="{81A6053C-61BF-43CE-82BA-B81DBC638384}" destId="{49403152-5C0A-4DBC-B84E-EFA0D57A9305}" srcOrd="6" destOrd="0" presId="urn:microsoft.com/office/officeart/2008/layout/RadialCluster"/>
    <dgm:cxn modelId="{2B5151CA-997D-442D-9723-45145DBC5088}" type="presParOf" srcId="{81A6053C-61BF-43CE-82BA-B81DBC638384}" destId="{2B9A98D4-B865-4352-B701-7F220A0723E6}" srcOrd="7" destOrd="0" presId="urn:microsoft.com/office/officeart/2008/layout/RadialCluster"/>
    <dgm:cxn modelId="{18294282-1723-4EFF-BA5D-D8369154AFB9}" type="presParOf" srcId="{81A6053C-61BF-43CE-82BA-B81DBC638384}" destId="{C256B7B9-7675-4FB6-B8D2-569DA501A37F}" srcOrd="8" destOrd="0" presId="urn:microsoft.com/office/officeart/2008/layout/RadialCluster"/>
    <dgm:cxn modelId="{F9405CC2-B6DD-412C-AC69-E4B04B33251A}" type="presParOf" srcId="{81A6053C-61BF-43CE-82BA-B81DBC638384}" destId="{E747F0B9-3BD5-41AC-B82C-A9ABB1C105C4}" srcOrd="9" destOrd="0" presId="urn:microsoft.com/office/officeart/2008/layout/RadialCluster"/>
    <dgm:cxn modelId="{85771CFE-45EC-4A15-83AB-A8D43590DE43}" type="presParOf" srcId="{81A6053C-61BF-43CE-82BA-B81DBC638384}" destId="{A5E666BE-A01A-4ECC-9D92-FBABBF1D8629}"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FF54E-C7F6-4A5C-ACC7-7A844FB8AB3F}">
      <dsp:nvSpPr>
        <dsp:cNvPr id="0" name=""/>
        <dsp:cNvSpPr/>
      </dsp:nvSpPr>
      <dsp:spPr>
        <a:xfrm>
          <a:off x="4124528" y="936102"/>
          <a:ext cx="2117014" cy="22034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da-DK" sz="2600" kern="1200" dirty="0"/>
            <a:t>Bæredygtig dannelse</a:t>
          </a:r>
        </a:p>
      </dsp:txBody>
      <dsp:txXfrm>
        <a:off x="4227872" y="1039446"/>
        <a:ext cx="1910326" cy="1996741"/>
      </dsp:txXfrm>
    </dsp:sp>
    <dsp:sp modelId="{A544E8D5-2F95-47EA-B108-5C3C4F205DEF}">
      <dsp:nvSpPr>
        <dsp:cNvPr id="0" name=""/>
        <dsp:cNvSpPr/>
      </dsp:nvSpPr>
      <dsp:spPr>
        <a:xfrm rot="11600401">
          <a:off x="3920292" y="1762932"/>
          <a:ext cx="207028" cy="0"/>
        </a:xfrm>
        <a:custGeom>
          <a:avLst/>
          <a:gdLst/>
          <a:ahLst/>
          <a:cxnLst/>
          <a:rect l="0" t="0" r="0" b="0"/>
          <a:pathLst>
            <a:path>
              <a:moveTo>
                <a:pt x="0" y="0"/>
              </a:moveTo>
              <a:lnTo>
                <a:pt x="20702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6200F-211A-44FC-8C5B-5E6D250287B1}">
      <dsp:nvSpPr>
        <dsp:cNvPr id="0" name=""/>
        <dsp:cNvSpPr/>
      </dsp:nvSpPr>
      <dsp:spPr>
        <a:xfrm>
          <a:off x="0" y="-199442"/>
          <a:ext cx="3923085" cy="294670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a-DK" sz="1800" b="1" i="1" kern="1200" dirty="0"/>
            <a:t>Kognitiv</a:t>
          </a:r>
        </a:p>
        <a:p>
          <a:pPr marL="0" lvl="0" indent="0" algn="ctr" defTabSz="800100">
            <a:lnSpc>
              <a:spcPct val="90000"/>
            </a:lnSpc>
            <a:spcBef>
              <a:spcPct val="0"/>
            </a:spcBef>
            <a:spcAft>
              <a:spcPct val="35000"/>
            </a:spcAft>
            <a:buNone/>
          </a:pPr>
          <a:r>
            <a:rPr lang="da-DK" sz="1800" kern="1200" dirty="0"/>
            <a:t>Dynamisk </a:t>
          </a:r>
          <a:r>
            <a:rPr lang="da-DK" sz="1800" kern="1200" dirty="0" err="1"/>
            <a:t>samspilsstænking</a:t>
          </a:r>
          <a:r>
            <a:rPr lang="da-DK" sz="1800" kern="1200" dirty="0"/>
            <a:t> / Systemtænkning, Tværfaglig helhedsorientering</a:t>
          </a:r>
        </a:p>
        <a:p>
          <a:pPr marL="0" lvl="0" indent="0" algn="ctr" defTabSz="800100">
            <a:lnSpc>
              <a:spcPct val="90000"/>
            </a:lnSpc>
            <a:spcBef>
              <a:spcPct val="0"/>
            </a:spcBef>
            <a:spcAft>
              <a:spcPct val="35000"/>
            </a:spcAft>
            <a:buNone/>
          </a:pPr>
          <a:r>
            <a:rPr lang="da-DK" sz="1800" kern="1200" dirty="0"/>
            <a:t>Æstetisk erkendelse</a:t>
          </a:r>
        </a:p>
        <a:p>
          <a:pPr marL="0" lvl="0" indent="0" algn="ctr" defTabSz="800100">
            <a:lnSpc>
              <a:spcPct val="90000"/>
            </a:lnSpc>
            <a:spcBef>
              <a:spcPct val="0"/>
            </a:spcBef>
            <a:spcAft>
              <a:spcPct val="35000"/>
            </a:spcAft>
            <a:buNone/>
          </a:pPr>
          <a:r>
            <a:rPr lang="da-DK" sz="1800" kern="1200" dirty="0"/>
            <a:t>Kritisk, konstruktiv, kreativ tænkning og fremtidsforestillingsevne</a:t>
          </a:r>
        </a:p>
        <a:p>
          <a:pPr marL="0" lvl="0" indent="0" algn="ctr" defTabSz="800100">
            <a:lnSpc>
              <a:spcPct val="90000"/>
            </a:lnSpc>
            <a:spcBef>
              <a:spcPct val="0"/>
            </a:spcBef>
            <a:spcAft>
              <a:spcPct val="35000"/>
            </a:spcAft>
            <a:buNone/>
          </a:pPr>
          <a:r>
            <a:rPr lang="da-DK" sz="1800" kern="1200" dirty="0"/>
            <a:t>Naturvidenskabelig viden / </a:t>
          </a:r>
          <a:r>
            <a:rPr lang="da-DK" sz="1800" kern="1200" dirty="0" err="1"/>
            <a:t>Eco-literacy</a:t>
          </a:r>
          <a:endParaRPr lang="da-DK" sz="1800" kern="1200" dirty="0"/>
        </a:p>
      </dsp:txBody>
      <dsp:txXfrm>
        <a:off x="143846" y="-55596"/>
        <a:ext cx="3635393" cy="2659017"/>
      </dsp:txXfrm>
    </dsp:sp>
    <dsp:sp modelId="{3B0F2E10-D672-4671-BFA1-26A67D7FC08F}">
      <dsp:nvSpPr>
        <dsp:cNvPr id="0" name=""/>
        <dsp:cNvSpPr/>
      </dsp:nvSpPr>
      <dsp:spPr>
        <a:xfrm rot="20913253">
          <a:off x="6233077" y="1739026"/>
          <a:ext cx="851414" cy="0"/>
        </a:xfrm>
        <a:custGeom>
          <a:avLst/>
          <a:gdLst/>
          <a:ahLst/>
          <a:cxnLst/>
          <a:rect l="0" t="0" r="0" b="0"/>
          <a:pathLst>
            <a:path>
              <a:moveTo>
                <a:pt x="0" y="0"/>
              </a:moveTo>
              <a:lnTo>
                <a:pt x="8514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05C91-DDAE-424E-99CC-8753F6E95EA5}">
      <dsp:nvSpPr>
        <dsp:cNvPr id="0" name=""/>
        <dsp:cNvSpPr/>
      </dsp:nvSpPr>
      <dsp:spPr>
        <a:xfrm>
          <a:off x="7076025" y="0"/>
          <a:ext cx="2765917" cy="274909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a-DK" sz="1800" b="1" i="1" kern="1200" dirty="0"/>
            <a:t>Demokratiske kompetencer</a:t>
          </a:r>
        </a:p>
        <a:p>
          <a:pPr marL="0" lvl="0" indent="0" algn="ctr" defTabSz="800100">
            <a:lnSpc>
              <a:spcPct val="90000"/>
            </a:lnSpc>
            <a:spcBef>
              <a:spcPct val="0"/>
            </a:spcBef>
            <a:spcAft>
              <a:spcPct val="35000"/>
            </a:spcAft>
            <a:buNone/>
          </a:pPr>
          <a:r>
            <a:rPr lang="da-DK" sz="1800" kern="1200" dirty="0"/>
            <a:t>Handlekompetence.</a:t>
          </a:r>
        </a:p>
        <a:p>
          <a:pPr marL="0" lvl="0" indent="0" algn="ctr" defTabSz="800100">
            <a:lnSpc>
              <a:spcPct val="90000"/>
            </a:lnSpc>
            <a:spcBef>
              <a:spcPct val="0"/>
            </a:spcBef>
            <a:spcAft>
              <a:spcPct val="35000"/>
            </a:spcAft>
            <a:buNone/>
          </a:pPr>
          <a:r>
            <a:rPr lang="da-DK" sz="1800" kern="1200" dirty="0"/>
            <a:t>Dialogisk kommunikativ kompetence</a:t>
          </a:r>
        </a:p>
        <a:p>
          <a:pPr marL="0" lvl="0" indent="0" algn="ctr" defTabSz="800100">
            <a:lnSpc>
              <a:spcPct val="90000"/>
            </a:lnSpc>
            <a:spcBef>
              <a:spcPct val="0"/>
            </a:spcBef>
            <a:spcAft>
              <a:spcPct val="35000"/>
            </a:spcAft>
            <a:buNone/>
          </a:pPr>
          <a:r>
            <a:rPr lang="da-DK" sz="1800" kern="1200" dirty="0"/>
            <a:t>Strategisk kompetence; lære at forandre</a:t>
          </a:r>
        </a:p>
      </dsp:txBody>
      <dsp:txXfrm>
        <a:off x="7210225" y="134200"/>
        <a:ext cx="2497517" cy="2480691"/>
      </dsp:txXfrm>
    </dsp:sp>
    <dsp:sp modelId="{2F93EC99-99A3-4007-8D95-6C080B5E8A7C}">
      <dsp:nvSpPr>
        <dsp:cNvPr id="0" name=""/>
        <dsp:cNvSpPr/>
      </dsp:nvSpPr>
      <dsp:spPr>
        <a:xfrm rot="1659339">
          <a:off x="6187132" y="2813560"/>
          <a:ext cx="952520" cy="0"/>
        </a:xfrm>
        <a:custGeom>
          <a:avLst/>
          <a:gdLst/>
          <a:ahLst/>
          <a:cxnLst/>
          <a:rect l="0" t="0" r="0" b="0"/>
          <a:pathLst>
            <a:path>
              <a:moveTo>
                <a:pt x="0" y="0"/>
              </a:moveTo>
              <a:lnTo>
                <a:pt x="95252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03152-5C0A-4DBC-B84E-EFA0D57A9305}">
      <dsp:nvSpPr>
        <dsp:cNvPr id="0" name=""/>
        <dsp:cNvSpPr/>
      </dsp:nvSpPr>
      <dsp:spPr>
        <a:xfrm>
          <a:off x="7085241" y="2857971"/>
          <a:ext cx="3135083" cy="1996158"/>
        </a:xfrm>
        <a:prstGeom prst="roundRect">
          <a:avLst/>
        </a:prstGeom>
        <a:solidFill>
          <a:srgbClr val="0070C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a-DK" sz="1800" b="1" i="1" kern="1200" dirty="0"/>
            <a:t>Horisontudvidelse:</a:t>
          </a:r>
        </a:p>
        <a:p>
          <a:pPr marL="0" lvl="0" indent="0" algn="ctr" defTabSz="800100">
            <a:lnSpc>
              <a:spcPct val="90000"/>
            </a:lnSpc>
            <a:spcBef>
              <a:spcPct val="0"/>
            </a:spcBef>
            <a:spcAft>
              <a:spcPct val="35000"/>
            </a:spcAft>
            <a:buNone/>
          </a:pPr>
          <a:r>
            <a:rPr lang="da-DK" sz="1800" kern="1200" dirty="0"/>
            <a:t>Historiebevidsthed / Tids og forandringsbevidsthed</a:t>
          </a:r>
        </a:p>
        <a:p>
          <a:pPr marL="0" lvl="0" indent="0" algn="ctr" defTabSz="800100">
            <a:lnSpc>
              <a:spcPct val="90000"/>
            </a:lnSpc>
            <a:spcBef>
              <a:spcPct val="0"/>
            </a:spcBef>
            <a:spcAft>
              <a:spcPct val="35000"/>
            </a:spcAft>
            <a:buNone/>
          </a:pPr>
          <a:r>
            <a:rPr lang="da-DK" sz="1800" kern="1200" dirty="0"/>
            <a:t>Verdensborgerskab. </a:t>
          </a:r>
          <a:r>
            <a:rPr lang="da-DK" sz="1800" kern="1200" dirty="0" err="1"/>
            <a:t>Glokal</a:t>
          </a:r>
          <a:r>
            <a:rPr lang="da-DK" sz="1800" kern="1200" dirty="0"/>
            <a:t> læring / Interkulturel dialog. </a:t>
          </a:r>
        </a:p>
      </dsp:txBody>
      <dsp:txXfrm>
        <a:off x="7182685" y="2955415"/>
        <a:ext cx="2940195" cy="1801270"/>
      </dsp:txXfrm>
    </dsp:sp>
    <dsp:sp modelId="{2B9A98D4-B865-4352-B701-7F220A0723E6}">
      <dsp:nvSpPr>
        <dsp:cNvPr id="0" name=""/>
        <dsp:cNvSpPr/>
      </dsp:nvSpPr>
      <dsp:spPr>
        <a:xfrm rot="5548761">
          <a:off x="5045090" y="3225949"/>
          <a:ext cx="172997" cy="0"/>
        </a:xfrm>
        <a:custGeom>
          <a:avLst/>
          <a:gdLst/>
          <a:ahLst/>
          <a:cxnLst/>
          <a:rect l="0" t="0" r="0" b="0"/>
          <a:pathLst>
            <a:path>
              <a:moveTo>
                <a:pt x="0" y="0"/>
              </a:moveTo>
              <a:lnTo>
                <a:pt x="1729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56B7B9-7675-4FB6-B8D2-569DA501A37F}">
      <dsp:nvSpPr>
        <dsp:cNvPr id="0" name=""/>
        <dsp:cNvSpPr/>
      </dsp:nvSpPr>
      <dsp:spPr>
        <a:xfrm>
          <a:off x="3505234" y="3312367"/>
          <a:ext cx="3171337" cy="1706471"/>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a-DK" sz="1900" b="1" kern="1200" dirty="0"/>
            <a:t>Sociale kompetencer</a:t>
          </a:r>
        </a:p>
        <a:p>
          <a:pPr marL="0" lvl="0" indent="0" algn="ctr" defTabSz="844550">
            <a:lnSpc>
              <a:spcPct val="90000"/>
            </a:lnSpc>
            <a:spcBef>
              <a:spcPct val="0"/>
            </a:spcBef>
            <a:spcAft>
              <a:spcPct val="35000"/>
            </a:spcAft>
            <a:buNone/>
          </a:pPr>
          <a:r>
            <a:rPr lang="da-DK" sz="1900" kern="1200" dirty="0"/>
            <a:t>Samarbejdsevne</a:t>
          </a:r>
        </a:p>
        <a:p>
          <a:pPr marL="0" lvl="0" indent="0" algn="ctr" defTabSz="844550">
            <a:lnSpc>
              <a:spcPct val="90000"/>
            </a:lnSpc>
            <a:spcBef>
              <a:spcPct val="0"/>
            </a:spcBef>
            <a:spcAft>
              <a:spcPct val="35000"/>
            </a:spcAft>
            <a:buNone/>
          </a:pPr>
          <a:r>
            <a:rPr lang="da-DK" sz="1900" kern="1200" dirty="0"/>
            <a:t>Empati/perspektivvekslen</a:t>
          </a:r>
        </a:p>
        <a:p>
          <a:pPr marL="0" lvl="0" indent="0" algn="ctr" defTabSz="844550">
            <a:lnSpc>
              <a:spcPct val="90000"/>
            </a:lnSpc>
            <a:spcBef>
              <a:spcPct val="0"/>
            </a:spcBef>
            <a:spcAft>
              <a:spcPct val="35000"/>
            </a:spcAft>
            <a:buNone/>
          </a:pPr>
          <a:r>
            <a:rPr lang="da-DK" sz="1900" kern="1200" dirty="0"/>
            <a:t>Selvrefleksion</a:t>
          </a:r>
        </a:p>
      </dsp:txBody>
      <dsp:txXfrm>
        <a:off x="3588537" y="3395670"/>
        <a:ext cx="3004731" cy="1539865"/>
      </dsp:txXfrm>
    </dsp:sp>
    <dsp:sp modelId="{E747F0B9-3BD5-41AC-B82C-A9ABB1C105C4}">
      <dsp:nvSpPr>
        <dsp:cNvPr id="0" name=""/>
        <dsp:cNvSpPr/>
      </dsp:nvSpPr>
      <dsp:spPr>
        <a:xfrm rot="9352558">
          <a:off x="2437311" y="2872381"/>
          <a:ext cx="1764259" cy="0"/>
        </a:xfrm>
        <a:custGeom>
          <a:avLst/>
          <a:gdLst/>
          <a:ahLst/>
          <a:cxnLst/>
          <a:rect l="0" t="0" r="0" b="0"/>
          <a:pathLst>
            <a:path>
              <a:moveTo>
                <a:pt x="0" y="0"/>
              </a:moveTo>
              <a:lnTo>
                <a:pt x="176425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E666BE-A01A-4ECC-9D92-FBABBF1D8629}">
      <dsp:nvSpPr>
        <dsp:cNvPr id="0" name=""/>
        <dsp:cNvSpPr/>
      </dsp:nvSpPr>
      <dsp:spPr>
        <a:xfrm>
          <a:off x="155696" y="3057609"/>
          <a:ext cx="2358657" cy="140688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a-DK" sz="1900" b="1" kern="1200" dirty="0"/>
            <a:t>Livskundskab</a:t>
          </a:r>
        </a:p>
        <a:p>
          <a:pPr marL="0" lvl="0" indent="0" algn="ctr" defTabSz="844550">
            <a:lnSpc>
              <a:spcPct val="90000"/>
            </a:lnSpc>
            <a:spcBef>
              <a:spcPct val="0"/>
            </a:spcBef>
            <a:spcAft>
              <a:spcPct val="35000"/>
            </a:spcAft>
            <a:buNone/>
          </a:pPr>
          <a:r>
            <a:rPr lang="da-DK" sz="1900" kern="1200" dirty="0"/>
            <a:t>Hvordan leve livet?</a:t>
          </a:r>
        </a:p>
        <a:p>
          <a:pPr marL="0" lvl="0" indent="0" algn="ctr" defTabSz="844550">
            <a:lnSpc>
              <a:spcPct val="90000"/>
            </a:lnSpc>
            <a:spcBef>
              <a:spcPct val="0"/>
            </a:spcBef>
            <a:spcAft>
              <a:spcPct val="35000"/>
            </a:spcAft>
            <a:buNone/>
          </a:pPr>
          <a:r>
            <a:rPr lang="da-DK" sz="1900" kern="1200" dirty="0"/>
            <a:t>Værdirefleksion</a:t>
          </a:r>
        </a:p>
      </dsp:txBody>
      <dsp:txXfrm>
        <a:off x="224375" y="3126288"/>
        <a:ext cx="2221299" cy="126952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Normativ opdragelse: Angst</a:t>
            </a:r>
            <a:r>
              <a:rPr lang="da-DK" baseline="0" dirty="0"/>
              <a:t> for opdragelse? Ja, men tre vigtige kritikker: 1. ikke spænde UBU for en bestemt politik. 2. Individualiserer løsninger. 3. Moraliserende – virker ikke (bevidsthed – handling) og kan skabe fortrængning og modstand.</a:t>
            </a:r>
            <a:endParaRPr lang="da-DK" dirty="0"/>
          </a:p>
          <a:p>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3</a:t>
            </a:fld>
            <a:endParaRPr lang="en-GB" dirty="0"/>
          </a:p>
        </p:txBody>
      </p:sp>
    </p:spTree>
    <p:extLst>
      <p:ext uri="{BB962C8B-B14F-4D97-AF65-F5344CB8AC3E}">
        <p14:creationId xmlns:p14="http://schemas.microsoft.com/office/powerpoint/2010/main" val="244258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gn="just">
              <a:lnSpc>
                <a:spcPct val="105000"/>
              </a:lnSpc>
              <a:spcAft>
                <a:spcPts val="0"/>
              </a:spcAft>
              <a:buFont typeface="Symbol" panose="05050102010706020507" pitchFamily="18" charset="2"/>
              <a:buChar char=""/>
            </a:pPr>
            <a:r>
              <a:rPr lang="da-DK" sz="1600" i="1" dirty="0">
                <a:effectLst/>
                <a:latin typeface="Calibri" panose="020F0502020204030204" pitchFamily="34" charset="0"/>
                <a:ea typeface="Times New Roman" panose="02020603050405020304" pitchFamily="18" charset="0"/>
                <a:cs typeface="Times New Roman" panose="02020603050405020304" pitchFamily="18" charset="0"/>
              </a:rPr>
              <a:t>Systemtænkningskompetence</a:t>
            </a: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 Vi skal være i stand til at begribe sammenhænge og samspil mellem mange faktorer som påvirker hinanden. Det er væsentligt for at forstå, hvad der hæmmer og fremmer bæredygtig udvikling.</a:t>
            </a:r>
          </a:p>
          <a:p>
            <a:pPr marL="342900" lvl="0" indent="-342900" algn="just">
              <a:lnSpc>
                <a:spcPct val="105000"/>
              </a:lnSpc>
              <a:spcAft>
                <a:spcPts val="0"/>
              </a:spcAft>
              <a:buFont typeface="Symbol" panose="05050102010706020507" pitchFamily="18" charset="2"/>
              <a:buChar char=""/>
            </a:pPr>
            <a:r>
              <a:rPr lang="da-DK" sz="1600" i="1" dirty="0">
                <a:effectLst/>
                <a:latin typeface="Calibri" panose="020F0502020204030204" pitchFamily="34" charset="0"/>
                <a:ea typeface="Times New Roman" panose="02020603050405020304" pitchFamily="18" charset="0"/>
                <a:cs typeface="Times New Roman" panose="02020603050405020304" pitchFamily="18" charset="0"/>
              </a:rPr>
              <a:t>Fremtidskompetence</a:t>
            </a: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 Vi skal evne at kunne forestille os anderledes fremtider. Det handler både om at kunne vurdere fremtidige konsekvenser af aktuelle handlinger, med de mulige forandringer og risici de indebærer, og om at kunne skabe egne bæredygtige fremtidsvisioner.</a:t>
            </a:r>
          </a:p>
          <a:p>
            <a:pPr marL="342900" lvl="0" indent="-342900" algn="just">
              <a:lnSpc>
                <a:spcPct val="105000"/>
              </a:lnSpc>
              <a:spcAft>
                <a:spcPts val="0"/>
              </a:spcAft>
              <a:buFont typeface="Symbol" panose="05050102010706020507" pitchFamily="18" charset="2"/>
              <a:buChar char=""/>
            </a:pPr>
            <a:r>
              <a:rPr lang="da-DK" sz="1600" i="1" dirty="0">
                <a:effectLst/>
                <a:latin typeface="Calibri" panose="020F0502020204030204" pitchFamily="34" charset="0"/>
                <a:ea typeface="Times New Roman" panose="02020603050405020304" pitchFamily="18" charset="0"/>
                <a:cs typeface="Times New Roman" panose="02020603050405020304" pitchFamily="18" charset="0"/>
              </a:rPr>
              <a:t>Normativ kompetence</a:t>
            </a: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 Vi skal evne at forstå og overveje vores egne normer og værdier, og at forhandle med andre om de værdier, principper og mål, som har betydning for bæredygtig udvikling.</a:t>
            </a:r>
          </a:p>
          <a:p>
            <a:pPr marL="342900" lvl="0" indent="-342900" algn="just">
              <a:lnSpc>
                <a:spcPct val="105000"/>
              </a:lnSpc>
              <a:spcAft>
                <a:spcPts val="0"/>
              </a:spcAft>
              <a:buFont typeface="Symbol" panose="05050102010706020507" pitchFamily="18" charset="2"/>
              <a:buChar char=""/>
            </a:pPr>
            <a:r>
              <a:rPr lang="da-DK" sz="1600" i="1" dirty="0">
                <a:effectLst/>
                <a:latin typeface="Calibri" panose="020F0502020204030204" pitchFamily="34" charset="0"/>
                <a:ea typeface="Times New Roman" panose="02020603050405020304" pitchFamily="18" charset="0"/>
                <a:cs typeface="Times New Roman" panose="02020603050405020304" pitchFamily="18" charset="0"/>
              </a:rPr>
              <a:t>Strategisk kompetence</a:t>
            </a: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 Vi skal kunne overskue barrierer og muligheder og sammen med andre planlægge og gennemføre handlinger der fremmer bæredygtig udvikling.</a:t>
            </a:r>
          </a:p>
          <a:p>
            <a:pPr marL="342900" lvl="0" indent="-342900" algn="just">
              <a:lnSpc>
                <a:spcPct val="105000"/>
              </a:lnSpc>
              <a:spcAft>
                <a:spcPts val="0"/>
              </a:spcAft>
              <a:buFont typeface="Symbol" panose="05050102010706020507" pitchFamily="18" charset="2"/>
              <a:buChar char=""/>
            </a:pPr>
            <a:r>
              <a:rPr lang="da-DK" sz="1600" i="1" dirty="0">
                <a:effectLst/>
                <a:latin typeface="Calibri" panose="020F0502020204030204" pitchFamily="34" charset="0"/>
                <a:ea typeface="Times New Roman" panose="02020603050405020304" pitchFamily="18" charset="0"/>
                <a:cs typeface="Times New Roman" panose="02020603050405020304" pitchFamily="18" charset="0"/>
              </a:rPr>
              <a:t>Samarbejdskompetence</a:t>
            </a: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 Vi skal kunne åbne for at lære af andre og have indlevelsesevne i deres måde at tænke og handle på. Vi skal også kunne befordre deltagelse og fælles problemløsning samt løse konflikter på produktive måder.</a:t>
            </a:r>
          </a:p>
          <a:p>
            <a:pPr marL="342900" lvl="0" indent="-342900" algn="just">
              <a:lnSpc>
                <a:spcPct val="105000"/>
              </a:lnSpc>
              <a:spcAft>
                <a:spcPts val="0"/>
              </a:spcAft>
              <a:buFont typeface="Symbol" panose="05050102010706020507" pitchFamily="18" charset="2"/>
              <a:buChar char=""/>
            </a:pPr>
            <a:r>
              <a:rPr lang="da-DK" sz="1600" i="1" dirty="0">
                <a:effectLst/>
                <a:latin typeface="Calibri" panose="020F0502020204030204" pitchFamily="34" charset="0"/>
                <a:ea typeface="Times New Roman" panose="02020603050405020304" pitchFamily="18" charset="0"/>
                <a:cs typeface="Times New Roman" panose="02020603050405020304" pitchFamily="18" charset="0"/>
              </a:rPr>
              <a:t>Kompetence til kritisk tænkning: </a:t>
            </a: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Vi skal være i stand til at stille spørgsmål ved normer, praksisser og holdninger, såvel andres som egne. Kritisk evne handler også om at kunne forholde sig velovervejet til forskellige opfattelser af bæredygtig udvikling.</a:t>
            </a:r>
          </a:p>
          <a:p>
            <a:pPr marL="342900" lvl="0" indent="-342900" algn="just">
              <a:lnSpc>
                <a:spcPct val="105000"/>
              </a:lnSpc>
              <a:spcAft>
                <a:spcPts val="800"/>
              </a:spcAft>
              <a:buFont typeface="Symbol" panose="05050102010706020507" pitchFamily="18" charset="2"/>
              <a:buChar char=""/>
            </a:pPr>
            <a:r>
              <a:rPr lang="da-DK" sz="1600" i="1" dirty="0">
                <a:effectLst/>
                <a:latin typeface="Calibri" panose="020F0502020204030204" pitchFamily="34" charset="0"/>
                <a:ea typeface="Times New Roman" panose="02020603050405020304" pitchFamily="18" charset="0"/>
                <a:cs typeface="Times New Roman" panose="02020603050405020304" pitchFamily="18" charset="0"/>
              </a:rPr>
              <a:t>Kompetence til selvrefleksion:</a:t>
            </a: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 Vi skal kunne reflektere over egne roller, det være sig lokalt som i samfundet og verden i videre forstand. Det indebærer også at kunne evaluere vores handlinger og bruge det til at motivere vores kommende handlinger. Et vigtigt element heri er at kunne forstå og håndtere egne følelser og begær.</a:t>
            </a:r>
          </a:p>
          <a:p>
            <a:r>
              <a:rPr lang="da-DK" sz="1600" i="1" dirty="0">
                <a:effectLst/>
                <a:latin typeface="Calibri" panose="020F0502020204030204" pitchFamily="34" charset="0"/>
                <a:ea typeface="Times New Roman" panose="02020603050405020304" pitchFamily="18" charset="0"/>
                <a:cs typeface="Times New Roman" panose="02020603050405020304" pitchFamily="18" charset="0"/>
              </a:rPr>
              <a:t>Kompetence til integreret problemløsning:</a:t>
            </a:r>
            <a:r>
              <a:rPr lang="da-DK" sz="1600" dirty="0">
                <a:effectLst/>
                <a:latin typeface="Calibri" panose="020F0502020204030204" pitchFamily="34" charset="0"/>
                <a:ea typeface="Times New Roman" panose="02020603050405020304" pitchFamily="18" charset="0"/>
                <a:cs typeface="Times New Roman" panose="02020603050405020304" pitchFamily="18" charset="0"/>
              </a:rPr>
              <a:t> Vi skal evne at udvikle helhedsorienterede problemløsninger på de komplekse udfordringer med bæredygtig udvikling. Det kræver, at vi er i stand til at anvende alle de ovennævnte kompetencer i et produktivt samspil. </a:t>
            </a:r>
            <a:endParaRPr lang="da-DK" dirty="0"/>
          </a:p>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4</a:t>
            </a:fld>
            <a:endParaRPr lang="en-GB" dirty="0"/>
          </a:p>
        </p:txBody>
      </p:sp>
    </p:spTree>
    <p:extLst>
      <p:ext uri="{BB962C8B-B14F-4D97-AF65-F5344CB8AC3E}">
        <p14:creationId xmlns:p14="http://schemas.microsoft.com/office/powerpoint/2010/main" val="409374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245617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7</a:t>
            </a:fld>
            <a:endParaRPr lang="en-GB" dirty="0"/>
          </a:p>
        </p:txBody>
      </p:sp>
    </p:spTree>
    <p:extLst>
      <p:ext uri="{BB962C8B-B14F-4D97-AF65-F5344CB8AC3E}">
        <p14:creationId xmlns:p14="http://schemas.microsoft.com/office/powerpoint/2010/main" val="365157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10</a:t>
            </a:fld>
            <a:endParaRPr lang="en-GB" dirty="0"/>
          </a:p>
        </p:txBody>
      </p:sp>
    </p:spTree>
    <p:extLst>
      <p:ext uri="{BB962C8B-B14F-4D97-AF65-F5344CB8AC3E}">
        <p14:creationId xmlns:p14="http://schemas.microsoft.com/office/powerpoint/2010/main" val="301932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11</a:t>
            </a:fld>
            <a:endParaRPr lang="en-GB" dirty="0"/>
          </a:p>
        </p:txBody>
      </p:sp>
    </p:spTree>
    <p:extLst>
      <p:ext uri="{BB962C8B-B14F-4D97-AF65-F5344CB8AC3E}">
        <p14:creationId xmlns:p14="http://schemas.microsoft.com/office/powerpoint/2010/main" val="236173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4175" y="688975"/>
            <a:ext cx="6111875" cy="3438525"/>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04D8491-0AB4-4793-991A-4A4A39E3635B}" type="slidenum">
              <a:rPr lang="da-DK" smtClean="0"/>
              <a:t>16</a:t>
            </a:fld>
            <a:endParaRPr lang="da-DK"/>
          </a:p>
        </p:txBody>
      </p:sp>
    </p:spTree>
    <p:extLst>
      <p:ext uri="{BB962C8B-B14F-4D97-AF65-F5344CB8AC3E}">
        <p14:creationId xmlns:p14="http://schemas.microsoft.com/office/powerpoint/2010/main" val="36167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6. september 2023</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Professor emeritus</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Voksenpædagogisk forum</a:t>
            </a: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Jeppe Læssøe</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endParaRPr kumimoji="0" lang="da-DK" sz="1000" b="0" i="0" u="none" strike="noStrike" cap="all" normalizeH="0" baseline="0" noProof="1">
              <a:ln>
                <a:noFill/>
              </a:ln>
              <a:solidFill>
                <a:schemeClr val="bg1"/>
              </a:solidFill>
              <a:effectLst/>
              <a:latin typeface="AU Passata" pitchFamily="34" charset="0"/>
            </a:endParaRP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sp>
        <p:nvSpPr>
          <p:cNvPr id="17" name="SecondaryLogo"/>
          <p:cNvSpPr>
            <a:spLocks noChangeArrowheads="1"/>
          </p:cNvSpPr>
          <p:nvPr userDrawn="1"/>
        </p:nvSpPr>
        <p:spPr bwMode="auto">
          <a:xfrm>
            <a:off x="10206113" y="5999002"/>
            <a:ext cx="1666800" cy="558000"/>
          </a:xfrm>
          <a:prstGeom prst="rect">
            <a:avLst/>
          </a:prstGeom>
          <a:solidFill>
            <a:schemeClr val="bg1">
              <a:alpha val="0"/>
            </a:schemeClr>
          </a:solidFill>
          <a:ln w="1778" algn="ctr">
            <a:noFill/>
            <a:miter lim="800000"/>
            <a:headEnd/>
            <a:tailEnd/>
          </a:ln>
          <a:effectLst/>
        </p:spPr>
        <p:txBody>
          <a:bodyPr wrap="square" lIns="0" tIns="0" rIns="0" bIns="0" anchor="ctr">
            <a:noAutofit/>
          </a:bodyPr>
          <a:lstStyle/>
          <a:p>
            <a:pPr>
              <a:defRPr/>
            </a:pPr>
            <a:endParaRPr lang="da-DK" sz="700" b="0" dirty="0">
              <a:latin typeface="+mn-lt"/>
            </a:endParaRPr>
          </a:p>
        </p:txBody>
      </p:sp>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13.09.2023</a:t>
            </a:fld>
            <a:r>
              <a:rPr lang="da-DK" dirty="0"/>
              <a:t>06-09-2023</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13.09.2023</a:t>
            </a:fld>
            <a:r>
              <a:rPr lang="da-DK" dirty="0"/>
              <a:t>06-09-2023</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13.09.2023</a:t>
            </a:fld>
            <a:r>
              <a:rPr lang="da-DK" dirty="0"/>
              <a:t>06-09-2023</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13.09.2023</a:t>
            </a:fld>
            <a:r>
              <a:rPr lang="da-DK" dirty="0"/>
              <a:t>06-09-2023</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13.09.2023</a:t>
            </a:fld>
            <a:r>
              <a:rPr lang="da-DK" dirty="0"/>
              <a:t>06-09-2023</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13.09.2023</a:t>
            </a:fld>
            <a:r>
              <a:rPr lang="da-DK" dirty="0"/>
              <a:t>06-09-2023</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13.09.2023</a:t>
            </a:fld>
            <a:r>
              <a:rPr lang="da-DK" dirty="0"/>
              <a:t>06-09-2023</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13.09.2023</a:t>
            </a:fld>
            <a:r>
              <a:rPr lang="da-DK" dirty="0"/>
              <a:t>06-09-2023</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13.09.2023</a:t>
            </a:fld>
            <a:r>
              <a:rPr lang="da-DK" dirty="0"/>
              <a:t>06-09-2023</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13.09.2023</a:t>
            </a:fld>
            <a:r>
              <a:rPr lang="da-DK" dirty="0"/>
              <a:t>06-09-2023</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13.09.2023</a:t>
            </a:fld>
            <a:r>
              <a:rPr lang="da-DK" dirty="0"/>
              <a:t>06-09-2023</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endParaRPr kumimoji="0" lang="da-DK" sz="1000" b="0" i="0" u="none" strike="noStrike" cap="all" normalizeH="0" baseline="0" noProof="1">
              <a:ln>
                <a:noFill/>
              </a:ln>
              <a:solidFill>
                <a:schemeClr val="bg1"/>
              </a:solidFill>
              <a:effectLst/>
              <a:latin typeface="AU Passata" pitchFamily="34" charset="0"/>
            </a:endParaRP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6. september 2023</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Professor emeritus</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Voksenpædagogisk forum</a:t>
            </a: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Jeppe Læssøe</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16" name="SecondaryLogo"/>
          <p:cNvSpPr>
            <a:spLocks noChangeArrowheads="1"/>
          </p:cNvSpPr>
          <p:nvPr userDrawn="1"/>
        </p:nvSpPr>
        <p:spPr bwMode="auto">
          <a:xfrm>
            <a:off x="10206113" y="5999002"/>
            <a:ext cx="1666800" cy="558000"/>
          </a:xfrm>
          <a:prstGeom prst="rect">
            <a:avLst/>
          </a:prstGeom>
          <a:solidFill>
            <a:schemeClr val="bg1">
              <a:alpha val="0"/>
            </a:schemeClr>
          </a:solidFill>
          <a:ln w="1778" algn="ctr">
            <a:noFill/>
            <a:miter lim="800000"/>
            <a:headEnd/>
            <a:tailEnd/>
          </a:ln>
          <a:effectLst/>
        </p:spPr>
        <p:txBody>
          <a:bodyPr wrap="square" lIns="0" tIns="0" rIns="0" bIns="0" anchor="ctr">
            <a:noAutofit/>
          </a:bodyPr>
          <a:lstStyle/>
          <a:p>
            <a:pPr>
              <a:defRPr/>
            </a:pPr>
            <a:endParaRPr lang="da-DK" sz="700" b="0" dirty="0">
              <a:latin typeface="+mn-lt"/>
            </a:endParaRPr>
          </a:p>
        </p:txBody>
      </p:sp>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13.09.2023</a:t>
            </a:fld>
            <a:r>
              <a:rPr lang="da-DK" dirty="0"/>
              <a:t>06-09-2023</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13.09.2023</a:t>
            </a:fld>
            <a:r>
              <a:rPr lang="da-DK" dirty="0"/>
              <a:t>06-09-2023</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endParaRPr kumimoji="0" lang="da-DK" sz="1000" b="0" i="0" u="none" strike="noStrike" cap="all" normalizeH="0" baseline="0" noProof="1">
              <a:ln>
                <a:noFill/>
              </a:ln>
              <a:solidFill>
                <a:schemeClr val="bg1"/>
              </a:solidFill>
              <a:effectLst/>
              <a:latin typeface="AU Passata" pitchFamily="34" charset="0"/>
            </a:endParaRP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6. september 2023</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Professor emeritus</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Voksenpædagogisk forum</a:t>
            </a: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Jeppe Læssøe</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15" name="SecondaryLogo"/>
          <p:cNvSpPr>
            <a:spLocks noChangeArrowheads="1"/>
          </p:cNvSpPr>
          <p:nvPr userDrawn="1"/>
        </p:nvSpPr>
        <p:spPr bwMode="auto">
          <a:xfrm>
            <a:off x="10206113" y="5999002"/>
            <a:ext cx="1666800" cy="558000"/>
          </a:xfrm>
          <a:prstGeom prst="rect">
            <a:avLst/>
          </a:prstGeom>
          <a:solidFill>
            <a:schemeClr val="bg1">
              <a:alpha val="0"/>
            </a:schemeClr>
          </a:solidFill>
          <a:ln w="1778" algn="ctr">
            <a:noFill/>
            <a:miter lim="800000"/>
            <a:headEnd/>
            <a:tailEnd/>
          </a:ln>
          <a:effectLst/>
        </p:spPr>
        <p:txBody>
          <a:bodyPr wrap="square" lIns="0" tIns="0" rIns="0" bIns="0" anchor="ctr">
            <a:noAutofit/>
          </a:bodyPr>
          <a:lstStyle/>
          <a:p>
            <a:pPr>
              <a:defRPr/>
            </a:pPr>
            <a:endParaRPr lang="da-DK" sz="700" b="0" dirty="0">
              <a:latin typeface="+mn-lt"/>
            </a:endParaRPr>
          </a:p>
        </p:txBody>
      </p:sp>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13.09.2023</a:t>
            </a:fld>
            <a:r>
              <a:rPr lang="da-DK" dirty="0"/>
              <a:t>06-09-2023</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13.09.2023</a:t>
            </a:fld>
            <a:r>
              <a:rPr lang="da-DK" dirty="0"/>
              <a:t>06-09-2023</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13.09.2023</a:t>
            </a:fld>
            <a:r>
              <a:rPr lang="da-DK" dirty="0"/>
              <a:t>06-09-2023</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13.09.2023</a:t>
            </a:fld>
            <a:r>
              <a:rPr lang="da-DK" dirty="0"/>
              <a:t>06-09-2023</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13.09.2023</a:t>
            </a:fld>
            <a:r>
              <a:rPr lang="da-DK" dirty="0"/>
              <a:t>06-09-2023</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13.09.2023</a:t>
            </a:fld>
            <a:r>
              <a:rPr lang="da-DK" dirty="0"/>
              <a:t>06-09-2023</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13.09.2023</a:t>
            </a:fld>
            <a:r>
              <a:rPr lang="da-DK" dirty="0"/>
              <a:t>06-09-2023</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sp>
        <p:nvSpPr>
          <p:cNvPr id="33" name="SecondaryLogo_sort"/>
          <p:cNvSpPr>
            <a:spLocks noChangeArrowheads="1"/>
          </p:cNvSpPr>
          <p:nvPr/>
        </p:nvSpPr>
        <p:spPr bwMode="auto">
          <a:xfrm>
            <a:off x="10206000" y="5999002"/>
            <a:ext cx="1666800" cy="558000"/>
          </a:xfrm>
          <a:prstGeom prst="rect">
            <a:avLst/>
          </a:prstGeom>
          <a:solidFill>
            <a:schemeClr val="bg1">
              <a:alpha val="0"/>
            </a:schemeClr>
          </a:solidFill>
          <a:ln w="1778" algn="ctr">
            <a:noFill/>
            <a:miter lim="800000"/>
            <a:headEnd/>
            <a:tailEnd/>
          </a:ln>
          <a:effectLst/>
        </p:spPr>
        <p:txBody>
          <a:bodyPr wrap="square" lIns="0" tIns="0" rIns="0" bIns="0" anchor="ctr">
            <a:noAutofit/>
          </a:bodyPr>
          <a:lstStyle/>
          <a:p>
            <a:pPr>
              <a:defRPr/>
            </a:pPr>
            <a:endParaRPr lang="da-DK" sz="700" b="0" dirty="0">
              <a:latin typeface="+mn-lt"/>
            </a:endParaRPr>
          </a:p>
        </p:txBody>
      </p:sp>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Voksenpædagogisk forum</a:t>
            </a: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Jeppe Læssøe</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6. september 2023</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Professor emeritus</a:t>
            </a:r>
          </a:p>
        </p:txBody>
      </p:sp>
      <p:pic>
        <p:nvPicPr>
          <p:cNvPr id="7" name="Au logo"/>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endParaRPr kumimoji="0" lang="da-DK" sz="1000" b="0" i="0" u="none" strike="noStrike" cap="all" normalizeH="0" baseline="0" noProof="1">
              <a:ln>
                <a:noFill/>
              </a:ln>
              <a:solidFill>
                <a:schemeClr val="tx1"/>
              </a:solidFill>
              <a:effectLst/>
              <a:latin typeface="AU Passata" pitchFamily="34" charset="0"/>
            </a:endParaRP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13.09.2023</a:t>
            </a:fld>
            <a:r>
              <a:rPr lang="da-DK"/>
              <a:t>06-09-2023</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GB" dirty="0" err="1"/>
              <a:t>Uddannelse</a:t>
            </a:r>
            <a:r>
              <a:rPr lang="en-GB" dirty="0"/>
              <a:t> for bæredygtig udvikling</a:t>
            </a:r>
          </a:p>
        </p:txBody>
      </p:sp>
      <p:sp>
        <p:nvSpPr>
          <p:cNvPr id="4" name="Pladsholder til tekst 3"/>
          <p:cNvSpPr>
            <a:spLocks noGrp="1"/>
          </p:cNvSpPr>
          <p:nvPr>
            <p:ph type="body" sz="quarter" idx="11"/>
          </p:nvPr>
        </p:nvSpPr>
        <p:spPr/>
        <p:txBody>
          <a:bodyPr/>
          <a:lstStyle/>
          <a:p>
            <a:r>
              <a:rPr lang="en-GB" dirty="0"/>
              <a:t>Fra </a:t>
            </a:r>
            <a:r>
              <a:rPr lang="en-GB" dirty="0" err="1"/>
              <a:t>pædagogiske</a:t>
            </a:r>
            <a:r>
              <a:rPr lang="en-GB" dirty="0"/>
              <a:t> </a:t>
            </a:r>
            <a:r>
              <a:rPr lang="en-GB" dirty="0" err="1"/>
              <a:t>idealer</a:t>
            </a:r>
            <a:r>
              <a:rPr lang="en-GB" dirty="0"/>
              <a:t> </a:t>
            </a:r>
            <a:r>
              <a:rPr lang="en-GB" dirty="0" err="1"/>
              <a:t>til</a:t>
            </a:r>
            <a:r>
              <a:rPr lang="en-GB" dirty="0"/>
              <a:t> transformation og integration i </a:t>
            </a:r>
            <a:r>
              <a:rPr lang="en-GB" dirty="0" err="1"/>
              <a:t>voksenuddannelsernes</a:t>
            </a:r>
            <a:r>
              <a:rPr lang="en-GB" dirty="0"/>
              <a:t> </a:t>
            </a:r>
            <a:r>
              <a:rPr lang="en-GB" dirty="0" err="1"/>
              <a:t>didaktiske</a:t>
            </a:r>
            <a:r>
              <a:rPr lang="en-GB" dirty="0"/>
              <a:t> </a:t>
            </a:r>
            <a:r>
              <a:rPr lang="en-GB" dirty="0" err="1"/>
              <a:t>praksis</a:t>
            </a:r>
            <a:endParaRPr lang="en-GB" dirty="0"/>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UBU med </a:t>
            </a:r>
            <a:r>
              <a:rPr lang="en-GB" dirty="0" err="1"/>
              <a:t>voksne</a:t>
            </a:r>
            <a:endParaRPr lang="en-GB" dirty="0"/>
          </a:p>
        </p:txBody>
      </p:sp>
      <p:sp>
        <p:nvSpPr>
          <p:cNvPr id="4" name="Pladsholder til dato 3"/>
          <p:cNvSpPr>
            <a:spLocks noGrp="1"/>
          </p:cNvSpPr>
          <p:nvPr>
            <p:ph type="dt" sz="half" idx="10"/>
          </p:nvPr>
        </p:nvSpPr>
        <p:spPr/>
        <p:txBody>
          <a:bodyPr/>
          <a:lstStyle/>
          <a:p>
            <a:fld id="{63921091-528C-405E-8F56-565A8D579DFD}" type="datetime1">
              <a:rPr lang="da-DK" smtClean="0"/>
              <a:t>13.09.2023</a:t>
            </a:fld>
            <a:r>
              <a:rPr lang="da-DK"/>
              <a:t>06-09-2023</a:t>
            </a:r>
            <a:endParaRPr lang="da-DK" dirty="0"/>
          </a:p>
        </p:txBody>
      </p:sp>
      <p:sp>
        <p:nvSpPr>
          <p:cNvPr id="6" name="Tekstfelt 5"/>
          <p:cNvSpPr txBox="1"/>
          <p:nvPr/>
        </p:nvSpPr>
        <p:spPr>
          <a:xfrm>
            <a:off x="5878389" y="692696"/>
            <a:ext cx="5994524" cy="5613845"/>
          </a:xfrm>
          <a:prstGeom prst="rect">
            <a:avLst/>
          </a:prstGeom>
          <a:noFill/>
        </p:spPr>
        <p:txBody>
          <a:bodyPr wrap="square" lIns="0" tIns="0" rIns="0" bIns="0" rtlCol="0">
            <a:spAutoFit/>
          </a:bodyPr>
          <a:lstStyle/>
          <a:p>
            <a:pPr marL="342900" indent="-342900">
              <a:lnSpc>
                <a:spcPct val="95000"/>
              </a:lnSpc>
              <a:buFont typeface="Arial" panose="020B0604020202020204" pitchFamily="34" charset="0"/>
              <a:buChar char="•"/>
            </a:pPr>
            <a:r>
              <a:rPr lang="en-GB" sz="2000" dirty="0">
                <a:latin typeface="+mn-lt"/>
              </a:rPr>
              <a:t>BU: Vi </a:t>
            </a:r>
            <a:r>
              <a:rPr lang="en-GB" sz="2000" dirty="0" err="1">
                <a:latin typeface="+mn-lt"/>
              </a:rPr>
              <a:t>er</a:t>
            </a:r>
            <a:r>
              <a:rPr lang="en-GB" sz="2000" dirty="0">
                <a:latin typeface="+mn-lt"/>
              </a:rPr>
              <a:t> </a:t>
            </a:r>
            <a:r>
              <a:rPr lang="en-GB" sz="2000" dirty="0" err="1">
                <a:latin typeface="+mn-lt"/>
              </a:rPr>
              <a:t>selv</a:t>
            </a:r>
            <a:r>
              <a:rPr lang="en-GB" sz="2000" dirty="0">
                <a:latin typeface="+mn-lt"/>
              </a:rPr>
              <a:t> </a:t>
            </a:r>
            <a:r>
              <a:rPr lang="en-GB" sz="2000" dirty="0" err="1">
                <a:latin typeface="+mn-lt"/>
              </a:rPr>
              <a:t>en</a:t>
            </a:r>
            <a:r>
              <a:rPr lang="en-GB" sz="2000" dirty="0">
                <a:latin typeface="+mn-lt"/>
              </a:rPr>
              <a:t> del af </a:t>
            </a:r>
            <a:r>
              <a:rPr lang="en-GB" sz="2000" dirty="0" err="1">
                <a:latin typeface="+mn-lt"/>
              </a:rPr>
              <a:t>problemet</a:t>
            </a:r>
            <a:r>
              <a:rPr lang="en-GB" sz="2000" dirty="0">
                <a:latin typeface="+mn-lt"/>
              </a:rPr>
              <a:t>! </a:t>
            </a:r>
          </a:p>
          <a:p>
            <a:pPr marL="342900" indent="-342900">
              <a:lnSpc>
                <a:spcPct val="95000"/>
              </a:lnSpc>
              <a:buFont typeface="Arial" panose="020B0604020202020204" pitchFamily="34" charset="0"/>
              <a:buChar char="•"/>
            </a:pPr>
            <a:r>
              <a:rPr lang="en-GB" sz="2000" dirty="0" err="1">
                <a:latin typeface="+mn-lt"/>
              </a:rPr>
              <a:t>Aflæring</a:t>
            </a:r>
            <a:r>
              <a:rPr lang="en-GB" sz="2000" dirty="0">
                <a:latin typeface="+mn-lt"/>
              </a:rPr>
              <a:t>!</a:t>
            </a:r>
          </a:p>
          <a:p>
            <a:pPr marL="342900" indent="-342900">
              <a:lnSpc>
                <a:spcPct val="95000"/>
              </a:lnSpc>
              <a:buFont typeface="Arial" panose="020B0604020202020204" pitchFamily="34" charset="0"/>
              <a:buChar char="•"/>
            </a:pPr>
            <a:r>
              <a:rPr lang="en-GB" sz="2000" dirty="0" err="1">
                <a:latin typeface="+mn-lt"/>
              </a:rPr>
              <a:t>Ambivalens</a:t>
            </a:r>
            <a:endParaRPr lang="en-GB" sz="2000" dirty="0">
              <a:latin typeface="+mn-lt"/>
            </a:endParaRPr>
          </a:p>
          <a:p>
            <a:pPr marL="342900" indent="-342900">
              <a:lnSpc>
                <a:spcPct val="95000"/>
              </a:lnSpc>
              <a:buFont typeface="Arial" panose="020B0604020202020204" pitchFamily="34" charset="0"/>
              <a:buChar char="•"/>
            </a:pPr>
            <a:r>
              <a:rPr lang="en-GB" sz="2000" dirty="0" err="1">
                <a:latin typeface="+mn-lt"/>
              </a:rPr>
              <a:t>Søgen</a:t>
            </a:r>
            <a:r>
              <a:rPr lang="en-GB" sz="2000" dirty="0">
                <a:latin typeface="+mn-lt"/>
              </a:rPr>
              <a:t>, men </a:t>
            </a:r>
            <a:r>
              <a:rPr lang="en-GB" sz="2000" dirty="0" err="1">
                <a:latin typeface="+mn-lt"/>
              </a:rPr>
              <a:t>også</a:t>
            </a:r>
            <a:r>
              <a:rPr lang="en-GB" sz="2000" dirty="0">
                <a:latin typeface="+mn-lt"/>
              </a:rPr>
              <a:t> </a:t>
            </a:r>
            <a:r>
              <a:rPr lang="en-GB" sz="2000" dirty="0" err="1">
                <a:latin typeface="+mn-lt"/>
              </a:rPr>
              <a:t>træghed</a:t>
            </a:r>
            <a:r>
              <a:rPr lang="en-GB" sz="2000" dirty="0">
                <a:latin typeface="+mn-lt"/>
              </a:rPr>
              <a:t>/</a:t>
            </a:r>
            <a:r>
              <a:rPr lang="en-GB" sz="2000" dirty="0" err="1">
                <a:latin typeface="+mn-lt"/>
              </a:rPr>
              <a:t>modstand</a:t>
            </a:r>
            <a:r>
              <a:rPr lang="en-GB" sz="2000" dirty="0">
                <a:latin typeface="+mn-lt"/>
              </a:rPr>
              <a:t> mod </a:t>
            </a:r>
            <a:r>
              <a:rPr lang="en-GB" sz="2000" dirty="0" err="1">
                <a:latin typeface="+mn-lt"/>
              </a:rPr>
              <a:t>forandring</a:t>
            </a:r>
            <a:endParaRPr lang="en-GB" sz="2000" dirty="0">
              <a:latin typeface="+mn-lt"/>
            </a:endParaRPr>
          </a:p>
          <a:p>
            <a:pPr marL="342900" indent="-342900">
              <a:lnSpc>
                <a:spcPct val="95000"/>
              </a:lnSpc>
              <a:buFont typeface="Arial" panose="020B0604020202020204" pitchFamily="34" charset="0"/>
              <a:buChar char="•"/>
            </a:pPr>
            <a:r>
              <a:rPr lang="en-GB" sz="2000" dirty="0">
                <a:latin typeface="+mn-lt"/>
              </a:rPr>
              <a:t>Social </a:t>
            </a:r>
            <a:r>
              <a:rPr lang="en-GB" sz="2000" dirty="0" err="1">
                <a:latin typeface="+mn-lt"/>
              </a:rPr>
              <a:t>polarisering</a:t>
            </a:r>
            <a:r>
              <a:rPr lang="en-GB" sz="2000" dirty="0">
                <a:latin typeface="+mn-lt"/>
              </a:rPr>
              <a:t>: Grønne og anti-Grønne</a:t>
            </a:r>
          </a:p>
          <a:p>
            <a:pPr marL="342900" indent="-342900">
              <a:lnSpc>
                <a:spcPct val="95000"/>
              </a:lnSpc>
              <a:buFont typeface="Arial" panose="020B0604020202020204" pitchFamily="34" charset="0"/>
              <a:buChar char="•"/>
            </a:pPr>
            <a:endParaRPr lang="en-GB" sz="2400" dirty="0">
              <a:latin typeface="+mn-lt"/>
            </a:endParaRPr>
          </a:p>
          <a:p>
            <a:pPr marL="342900" indent="-342900">
              <a:lnSpc>
                <a:spcPct val="95000"/>
              </a:lnSpc>
              <a:buFont typeface="Arial" panose="020B0604020202020204" pitchFamily="34" charset="0"/>
              <a:buChar char="•"/>
            </a:pPr>
            <a:r>
              <a:rPr lang="en-GB" sz="2400" b="1" dirty="0" err="1">
                <a:latin typeface="+mn-lt"/>
              </a:rPr>
              <a:t>Didaktiske</a:t>
            </a:r>
            <a:r>
              <a:rPr lang="en-GB" sz="2400" b="1" dirty="0">
                <a:latin typeface="+mn-lt"/>
              </a:rPr>
              <a:t> bud </a:t>
            </a:r>
            <a:r>
              <a:rPr lang="en-GB" sz="2400" b="1" dirty="0" err="1">
                <a:latin typeface="+mn-lt"/>
              </a:rPr>
              <a:t>på</a:t>
            </a:r>
            <a:r>
              <a:rPr lang="en-GB" sz="2400" b="1" dirty="0">
                <a:latin typeface="+mn-lt"/>
              </a:rPr>
              <a:t> </a:t>
            </a:r>
            <a:r>
              <a:rPr lang="en-GB" sz="2400" b="1" dirty="0" err="1">
                <a:latin typeface="+mn-lt"/>
              </a:rPr>
              <a:t>svar</a:t>
            </a:r>
            <a:r>
              <a:rPr lang="en-GB" sz="2400" b="1" dirty="0">
                <a:latin typeface="+mn-lt"/>
              </a:rPr>
              <a:t>: </a:t>
            </a:r>
            <a:endParaRPr lang="en-GB" sz="2400" dirty="0">
              <a:latin typeface="+mn-lt"/>
            </a:endParaRPr>
          </a:p>
          <a:p>
            <a:pPr marL="342900" indent="-342900">
              <a:lnSpc>
                <a:spcPct val="95000"/>
              </a:lnSpc>
              <a:buFont typeface="Arial" panose="020B0604020202020204" pitchFamily="34" charset="0"/>
              <a:buChar char="•"/>
            </a:pPr>
            <a:r>
              <a:rPr lang="en-GB" sz="2000" dirty="0" err="1">
                <a:latin typeface="+mn-lt"/>
              </a:rPr>
              <a:t>Anerkend</a:t>
            </a:r>
            <a:r>
              <a:rPr lang="en-GB" sz="2000" dirty="0">
                <a:latin typeface="+mn-lt"/>
              </a:rPr>
              <a:t> </a:t>
            </a:r>
            <a:r>
              <a:rPr lang="en-GB" sz="2000" dirty="0" err="1">
                <a:latin typeface="+mn-lt"/>
              </a:rPr>
              <a:t>modstanden</a:t>
            </a:r>
            <a:r>
              <a:rPr lang="en-GB" sz="2000" dirty="0">
                <a:latin typeface="+mn-lt"/>
              </a:rPr>
              <a:t> og </a:t>
            </a:r>
            <a:r>
              <a:rPr lang="en-GB" sz="2000" dirty="0" err="1">
                <a:latin typeface="+mn-lt"/>
              </a:rPr>
              <a:t>arbejd</a:t>
            </a:r>
            <a:r>
              <a:rPr lang="en-GB" sz="2000" dirty="0">
                <a:latin typeface="+mn-lt"/>
              </a:rPr>
              <a:t> med den</a:t>
            </a:r>
          </a:p>
          <a:p>
            <a:pPr marL="342900" indent="-342900">
              <a:lnSpc>
                <a:spcPct val="95000"/>
              </a:lnSpc>
              <a:buFont typeface="Arial" panose="020B0604020202020204" pitchFamily="34" charset="0"/>
              <a:buChar char="•"/>
            </a:pPr>
            <a:r>
              <a:rPr lang="en-GB" sz="2000" dirty="0" err="1"/>
              <a:t>Dilemmapædagogik</a:t>
            </a:r>
            <a:endParaRPr lang="en-GB" sz="2000" dirty="0"/>
          </a:p>
          <a:p>
            <a:pPr marL="342900" indent="-342900">
              <a:lnSpc>
                <a:spcPct val="95000"/>
              </a:lnSpc>
              <a:buFont typeface="Arial" panose="020B0604020202020204" pitchFamily="34" charset="0"/>
              <a:buChar char="•"/>
            </a:pPr>
            <a:r>
              <a:rPr lang="en-GB" sz="2000" dirty="0" err="1">
                <a:latin typeface="+mn-lt"/>
              </a:rPr>
              <a:t>Dialogi</a:t>
            </a:r>
            <a:r>
              <a:rPr lang="en-GB" sz="2000" dirty="0">
                <a:latin typeface="+mn-lt"/>
              </a:rPr>
              <a:t> &amp; </a:t>
            </a:r>
            <a:r>
              <a:rPr lang="en-GB" sz="2000" dirty="0" err="1">
                <a:latin typeface="+mn-lt"/>
              </a:rPr>
              <a:t>gensidig</a:t>
            </a:r>
            <a:r>
              <a:rPr lang="en-GB" sz="2000" dirty="0">
                <a:latin typeface="+mn-lt"/>
              </a:rPr>
              <a:t> </a:t>
            </a:r>
            <a:r>
              <a:rPr lang="en-GB" sz="2000" dirty="0" err="1">
                <a:latin typeface="+mn-lt"/>
              </a:rPr>
              <a:t>læring</a:t>
            </a:r>
            <a:r>
              <a:rPr lang="en-GB" sz="2000" dirty="0">
                <a:latin typeface="+mn-lt"/>
              </a:rPr>
              <a:t> </a:t>
            </a:r>
            <a:r>
              <a:rPr lang="en-GB" sz="2000" dirty="0" err="1">
                <a:latin typeface="+mn-lt"/>
              </a:rPr>
              <a:t>på</a:t>
            </a:r>
            <a:r>
              <a:rPr lang="en-GB" sz="2000" dirty="0">
                <a:latin typeface="+mn-lt"/>
              </a:rPr>
              <a:t> </a:t>
            </a:r>
            <a:r>
              <a:rPr lang="en-GB" sz="2000" dirty="0" err="1">
                <a:latin typeface="+mn-lt"/>
              </a:rPr>
              <a:t>uddannelsen</a:t>
            </a:r>
            <a:r>
              <a:rPr lang="en-GB" sz="2000" dirty="0">
                <a:latin typeface="+mn-lt"/>
              </a:rPr>
              <a:t> og med </a:t>
            </a:r>
            <a:r>
              <a:rPr lang="en-GB" sz="2000" dirty="0" err="1">
                <a:latin typeface="+mn-lt"/>
              </a:rPr>
              <a:t>andre</a:t>
            </a:r>
            <a:r>
              <a:rPr lang="en-GB" sz="2000" dirty="0">
                <a:latin typeface="+mn-lt"/>
              </a:rPr>
              <a:t> </a:t>
            </a:r>
            <a:r>
              <a:rPr lang="en-GB" sz="2000" dirty="0" err="1">
                <a:latin typeface="+mn-lt"/>
              </a:rPr>
              <a:t>aktører</a:t>
            </a:r>
            <a:endParaRPr lang="en-GB" sz="2000" dirty="0">
              <a:latin typeface="+mn-lt"/>
            </a:endParaRPr>
          </a:p>
          <a:p>
            <a:pPr marL="342900" indent="-342900">
              <a:lnSpc>
                <a:spcPct val="95000"/>
              </a:lnSpc>
              <a:buFont typeface="Arial" panose="020B0604020202020204" pitchFamily="34" charset="0"/>
              <a:buChar char="•"/>
            </a:pPr>
            <a:r>
              <a:rPr lang="en-GB" sz="2000" dirty="0" err="1"/>
              <a:t>Både</a:t>
            </a:r>
            <a:r>
              <a:rPr lang="en-GB" sz="2000" dirty="0"/>
              <a:t> </a:t>
            </a:r>
            <a:r>
              <a:rPr lang="en-GB" sz="2000" dirty="0" err="1"/>
              <a:t>radikale</a:t>
            </a:r>
            <a:r>
              <a:rPr lang="en-GB" sz="2000" dirty="0"/>
              <a:t> </a:t>
            </a:r>
            <a:r>
              <a:rPr lang="en-GB" sz="2000" dirty="0" err="1"/>
              <a:t>visioner</a:t>
            </a:r>
            <a:r>
              <a:rPr lang="en-GB" sz="2000" dirty="0"/>
              <a:t> og </a:t>
            </a:r>
            <a:r>
              <a:rPr lang="en-GB" sz="2000" dirty="0" err="1"/>
              <a:t>små</a:t>
            </a:r>
            <a:r>
              <a:rPr lang="en-GB" sz="2000" dirty="0"/>
              <a:t> </a:t>
            </a:r>
            <a:r>
              <a:rPr lang="en-GB" sz="2000" dirty="0" err="1"/>
              <a:t>skridt</a:t>
            </a:r>
            <a:endParaRPr lang="en-GB" sz="2000" dirty="0">
              <a:latin typeface="+mn-lt"/>
            </a:endParaRPr>
          </a:p>
          <a:p>
            <a:pPr marL="342900" indent="-342900">
              <a:lnSpc>
                <a:spcPct val="95000"/>
              </a:lnSpc>
              <a:buFont typeface="Arial" panose="020B0604020202020204" pitchFamily="34" charset="0"/>
              <a:buChar char="•"/>
            </a:pPr>
            <a:r>
              <a:rPr lang="en-GB" sz="2000" dirty="0" err="1">
                <a:latin typeface="+mn-lt"/>
              </a:rPr>
              <a:t>Visionær-søgende</a:t>
            </a:r>
            <a:r>
              <a:rPr lang="en-GB" sz="2000" dirty="0">
                <a:latin typeface="+mn-lt"/>
              </a:rPr>
              <a:t> </a:t>
            </a:r>
            <a:r>
              <a:rPr lang="en-GB" sz="2000" dirty="0" err="1">
                <a:latin typeface="+mn-lt"/>
              </a:rPr>
              <a:t>pædagogik</a:t>
            </a:r>
            <a:endParaRPr lang="en-GB" sz="2000" dirty="0">
              <a:latin typeface="+mn-lt"/>
            </a:endParaRPr>
          </a:p>
          <a:p>
            <a:pPr marL="952393" lvl="1" indent="-342900">
              <a:lnSpc>
                <a:spcPct val="95000"/>
              </a:lnSpc>
              <a:buFont typeface="Arial" panose="020B0604020202020204" pitchFamily="34" charset="0"/>
              <a:buChar char="•"/>
            </a:pPr>
            <a:r>
              <a:rPr lang="en-GB" sz="2000" dirty="0" err="1">
                <a:latin typeface="+mn-lt"/>
              </a:rPr>
              <a:t>Attraktive</a:t>
            </a:r>
            <a:r>
              <a:rPr lang="en-GB" sz="2000" dirty="0">
                <a:latin typeface="+mn-lt"/>
              </a:rPr>
              <a:t> </a:t>
            </a:r>
            <a:r>
              <a:rPr lang="en-GB" sz="2000" dirty="0" err="1">
                <a:latin typeface="+mn-lt"/>
              </a:rPr>
              <a:t>alternativer</a:t>
            </a:r>
            <a:endParaRPr lang="en-GB" sz="2000" dirty="0">
              <a:latin typeface="+mn-lt"/>
            </a:endParaRPr>
          </a:p>
          <a:p>
            <a:pPr marL="952393" lvl="1" indent="-342900">
              <a:lnSpc>
                <a:spcPct val="95000"/>
              </a:lnSpc>
              <a:buFont typeface="Arial" panose="020B0604020202020204" pitchFamily="34" charset="0"/>
              <a:buChar char="•"/>
            </a:pPr>
            <a:r>
              <a:rPr lang="en-GB" sz="2000" dirty="0" err="1"/>
              <a:t>Teknologisk</a:t>
            </a:r>
            <a:r>
              <a:rPr lang="en-GB" sz="2000" dirty="0"/>
              <a:t> udvikling og </a:t>
            </a:r>
            <a:r>
              <a:rPr lang="en-GB" sz="2000" dirty="0" err="1"/>
              <a:t>livskvalitet</a:t>
            </a:r>
            <a:endParaRPr lang="en-GB" sz="2000" dirty="0">
              <a:latin typeface="+mn-lt"/>
            </a:endParaRPr>
          </a:p>
          <a:p>
            <a:pPr marL="952393" lvl="1" indent="-342900">
              <a:lnSpc>
                <a:spcPct val="95000"/>
              </a:lnSpc>
              <a:buFont typeface="Arial" panose="020B0604020202020204" pitchFamily="34" charset="0"/>
              <a:buChar char="•"/>
            </a:pPr>
            <a:r>
              <a:rPr lang="en-GB" sz="2000" dirty="0" err="1">
                <a:latin typeface="+mn-lt"/>
              </a:rPr>
              <a:t>Socialøkologi</a:t>
            </a:r>
            <a:endParaRPr lang="en-GB" sz="2000" dirty="0">
              <a:latin typeface="+mn-lt"/>
            </a:endParaRPr>
          </a:p>
          <a:p>
            <a:pPr marL="952393" lvl="1" indent="-342900">
              <a:lnSpc>
                <a:spcPct val="95000"/>
              </a:lnSpc>
              <a:buFont typeface="Arial" panose="020B0604020202020204" pitchFamily="34" charset="0"/>
              <a:buChar char="•"/>
            </a:pPr>
            <a:r>
              <a:rPr lang="en-GB" sz="2000" dirty="0" err="1">
                <a:latin typeface="+mn-lt"/>
              </a:rPr>
              <a:t>Læring</a:t>
            </a:r>
            <a:r>
              <a:rPr lang="en-GB" sz="2000" dirty="0">
                <a:latin typeface="+mn-lt"/>
              </a:rPr>
              <a:t> </a:t>
            </a:r>
            <a:r>
              <a:rPr lang="en-GB" sz="2000" i="1" dirty="0" err="1">
                <a:latin typeface="+mn-lt"/>
              </a:rPr>
              <a:t>fra</a:t>
            </a:r>
            <a:r>
              <a:rPr lang="en-GB" sz="2000" dirty="0">
                <a:latin typeface="+mn-lt"/>
              </a:rPr>
              <a:t> bæredygtig udvikling</a:t>
            </a:r>
          </a:p>
          <a:p>
            <a:pPr>
              <a:lnSpc>
                <a:spcPct val="95000"/>
              </a:lnSpc>
            </a:pPr>
            <a:endParaRPr lang="en-GB" sz="1600" dirty="0">
              <a:latin typeface="+mn-lt"/>
            </a:endParaRPr>
          </a:p>
        </p:txBody>
      </p:sp>
      <p:pic>
        <p:nvPicPr>
          <p:cNvPr id="8" name="Pladsholder til indhol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7908" y="1890848"/>
            <a:ext cx="3564774" cy="3937000"/>
          </a:xfrm>
        </p:spPr>
      </p:pic>
    </p:spTree>
    <p:extLst>
      <p:ext uri="{BB962C8B-B14F-4D97-AF65-F5344CB8AC3E}">
        <p14:creationId xmlns:p14="http://schemas.microsoft.com/office/powerpoint/2010/main" val="184497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Langsom pædagogik</a:t>
            </a:r>
          </a:p>
        </p:txBody>
      </p:sp>
      <p:sp>
        <p:nvSpPr>
          <p:cNvPr id="3" name="Pladsholder til indhold 2"/>
          <p:cNvSpPr>
            <a:spLocks noGrp="1"/>
          </p:cNvSpPr>
          <p:nvPr>
            <p:ph idx="1"/>
          </p:nvPr>
        </p:nvSpPr>
        <p:spPr>
          <a:xfrm>
            <a:off x="985838" y="1373020"/>
            <a:ext cx="10220325" cy="5008307"/>
          </a:xfrm>
        </p:spPr>
        <p:txBody>
          <a:bodyPr/>
          <a:lstStyle/>
          <a:p>
            <a:r>
              <a:rPr lang="da-DK" b="1" dirty="0"/>
              <a:t>Psykologisk forskning:  </a:t>
            </a:r>
            <a:r>
              <a:rPr lang="da-DK" dirty="0"/>
              <a:t>Både komplekse forhold og kreativitet kræver god tid.</a:t>
            </a:r>
          </a:p>
          <a:p>
            <a:endParaRPr lang="da-DK" dirty="0"/>
          </a:p>
          <a:p>
            <a:pPr>
              <a:buNone/>
            </a:pPr>
            <a:r>
              <a:rPr lang="da-DK" dirty="0"/>
              <a:t>”</a:t>
            </a:r>
            <a:r>
              <a:rPr lang="da-DK" sz="1800" i="1" dirty="0"/>
              <a:t>De videregående uddannelsers ensidige intellektuelle fokus og deres præ-strukturerede processer hæmmer fantasiarbejdets rytme; mulighederne for koble mellem situation, erfaringer og foreløbige udkast, mellem forskellige mentale kilder såvel som mellem fantasiarbejdet og praksis”  </a:t>
            </a:r>
            <a:r>
              <a:rPr lang="da-DK" sz="1800" dirty="0"/>
              <a:t>(</a:t>
            </a:r>
            <a:r>
              <a:rPr lang="da-DK" sz="1800" dirty="0" err="1"/>
              <a:t>zur</a:t>
            </a:r>
            <a:r>
              <a:rPr lang="da-DK" sz="1800" dirty="0"/>
              <a:t> Lippe)</a:t>
            </a:r>
          </a:p>
          <a:p>
            <a:endParaRPr lang="da-DK" sz="1800" dirty="0"/>
          </a:p>
          <a:p>
            <a:r>
              <a:rPr lang="da-DK" b="1" dirty="0"/>
              <a:t>Tidskrævende didaktiske idealer:</a:t>
            </a:r>
          </a:p>
          <a:p>
            <a:pPr marL="342900" indent="-342900">
              <a:buFont typeface="Wingdings" panose="05000000000000000000" pitchFamily="2" charset="2"/>
              <a:buChar char="§"/>
            </a:pPr>
            <a:r>
              <a:rPr lang="da-DK" sz="1600" dirty="0"/>
              <a:t>Æstetisk pædagogik (</a:t>
            </a:r>
            <a:r>
              <a:rPr lang="da-DK" sz="1600" dirty="0" err="1"/>
              <a:t>oplevelse+refleksion+formgivning</a:t>
            </a:r>
            <a:endParaRPr lang="da-DK" sz="1600" dirty="0"/>
          </a:p>
          <a:p>
            <a:pPr marL="342900" indent="-342900">
              <a:buFont typeface="Wingdings" panose="05000000000000000000" pitchFamily="2" charset="2"/>
              <a:buChar char="§"/>
            </a:pPr>
            <a:r>
              <a:rPr lang="da-DK" sz="1600" dirty="0"/>
              <a:t>Tværfaglig problem- og løsningsorienteret undervisning – </a:t>
            </a:r>
          </a:p>
          <a:p>
            <a:pPr marL="342900" indent="-342900">
              <a:buFont typeface="Wingdings" panose="05000000000000000000" pitchFamily="2" charset="2"/>
              <a:buChar char="§"/>
            </a:pPr>
            <a:r>
              <a:rPr lang="da-DK" sz="1600" dirty="0"/>
              <a:t>Elevdeltagelse og handleorienterede forløb - IVAC-metode</a:t>
            </a:r>
          </a:p>
          <a:p>
            <a:pPr marL="342900" indent="-342900">
              <a:buFont typeface="Wingdings" panose="05000000000000000000" pitchFamily="2" charset="2"/>
              <a:buChar char="§"/>
            </a:pPr>
            <a:r>
              <a:rPr lang="da-DK" sz="1600" dirty="0"/>
              <a:t>Ud af skolen undervisning – læring fra og med andre aktører</a:t>
            </a:r>
          </a:p>
          <a:p>
            <a:pPr marL="342900" indent="-342900">
              <a:buFont typeface="Wingdings" panose="05000000000000000000" pitchFamily="2" charset="2"/>
              <a:buChar char="§"/>
            </a:pPr>
            <a:r>
              <a:rPr lang="da-DK" sz="1600" dirty="0"/>
              <a:t>Systemtænkning</a:t>
            </a:r>
          </a:p>
          <a:p>
            <a:pPr marL="342900" indent="-342900">
              <a:buFont typeface="Wingdings" panose="05000000000000000000" pitchFamily="2" charset="2"/>
              <a:buChar char="§"/>
            </a:pPr>
            <a:r>
              <a:rPr lang="da-DK" sz="1600" dirty="0"/>
              <a:t>Kreativ-visionær-innovativ pædagogik</a:t>
            </a:r>
          </a:p>
          <a:p>
            <a:pPr marL="342900" indent="-342900">
              <a:buFont typeface="Wingdings" panose="05000000000000000000" pitchFamily="2" charset="2"/>
              <a:buChar char="§"/>
            </a:pPr>
            <a:endParaRPr lang="da-DK" sz="1800" dirty="0"/>
          </a:p>
          <a:p>
            <a:endParaRPr lang="da-DK" b="1" dirty="0"/>
          </a:p>
        </p:txBody>
      </p:sp>
      <p:sp>
        <p:nvSpPr>
          <p:cNvPr id="4" name="Pladsholder til dato 3"/>
          <p:cNvSpPr>
            <a:spLocks noGrp="1"/>
          </p:cNvSpPr>
          <p:nvPr>
            <p:ph type="dt" sz="half" idx="10"/>
          </p:nvPr>
        </p:nvSpPr>
        <p:spPr/>
        <p:txBody>
          <a:bodyPr/>
          <a:lstStyle/>
          <a:p>
            <a:fld id="{E4E45D32-E194-4A54-9AFC-1E8049840914}" type="datetime1">
              <a:rPr lang="da-DK" smtClean="0"/>
              <a:t>13.09.2023</a:t>
            </a:fld>
            <a:r>
              <a:rPr lang="da-DK"/>
              <a:t>23-09-2019</a:t>
            </a:r>
            <a:endParaRPr lang="da-DK"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524" y="3213052"/>
            <a:ext cx="4362223" cy="3168275"/>
          </a:xfrm>
          <a:prstGeom prst="rect">
            <a:avLst/>
          </a:prstGeom>
        </p:spPr>
      </p:pic>
    </p:spTree>
    <p:extLst>
      <p:ext uri="{BB962C8B-B14F-4D97-AF65-F5344CB8AC3E}">
        <p14:creationId xmlns:p14="http://schemas.microsoft.com/office/powerpoint/2010/main" val="372006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GB" dirty="0"/>
              <a:t>Stevenson’s gap</a:t>
            </a:r>
          </a:p>
        </p:txBody>
      </p:sp>
      <p:sp>
        <p:nvSpPr>
          <p:cNvPr id="5" name="Pladsholder til tekst 4"/>
          <p:cNvSpPr>
            <a:spLocks noGrp="1"/>
          </p:cNvSpPr>
          <p:nvPr>
            <p:ph type="body" sz="quarter" idx="11"/>
          </p:nvPr>
        </p:nvSpPr>
        <p:spPr>
          <a:xfrm>
            <a:off x="2998068" y="1857336"/>
            <a:ext cx="6264696" cy="1719555"/>
          </a:xfrm>
        </p:spPr>
        <p:txBody>
          <a:bodyPr/>
          <a:lstStyle/>
          <a:p>
            <a:r>
              <a:rPr lang="en-GB" sz="3600" dirty="0" err="1"/>
              <a:t>Kløften</a:t>
            </a:r>
            <a:r>
              <a:rPr lang="en-GB" sz="3600" dirty="0"/>
              <a:t> </a:t>
            </a:r>
            <a:r>
              <a:rPr lang="en-GB" sz="3600" dirty="0" err="1"/>
              <a:t>mellem</a:t>
            </a:r>
            <a:r>
              <a:rPr lang="en-GB" sz="3600" dirty="0"/>
              <a:t> </a:t>
            </a:r>
            <a:r>
              <a:rPr lang="en-GB" sz="3600" dirty="0" err="1"/>
              <a:t>miljøpædagogikkens</a:t>
            </a:r>
            <a:r>
              <a:rPr lang="en-GB" sz="3600" dirty="0"/>
              <a:t> </a:t>
            </a:r>
            <a:r>
              <a:rPr lang="en-GB" sz="3600" dirty="0" err="1"/>
              <a:t>filosofi</a:t>
            </a:r>
            <a:r>
              <a:rPr lang="en-GB" sz="3600" dirty="0"/>
              <a:t> og </a:t>
            </a:r>
            <a:r>
              <a:rPr lang="en-GB" sz="3600" dirty="0" err="1"/>
              <a:t>uddannelsernes</a:t>
            </a:r>
            <a:r>
              <a:rPr lang="en-GB" sz="3600" dirty="0"/>
              <a:t> </a:t>
            </a:r>
            <a:r>
              <a:rPr lang="en-GB" sz="3600" dirty="0" err="1"/>
              <a:t>praksis</a:t>
            </a:r>
            <a:endParaRPr lang="en-GB" sz="3600" dirty="0"/>
          </a:p>
          <a:p>
            <a:r>
              <a:rPr lang="en-GB" i="1" dirty="0"/>
              <a:t>(Robert Stevenson 1987)</a:t>
            </a:r>
          </a:p>
        </p:txBody>
      </p:sp>
      <p:sp>
        <p:nvSpPr>
          <p:cNvPr id="3" name="Pladsholder til dato 2"/>
          <p:cNvSpPr>
            <a:spLocks noGrp="1"/>
          </p:cNvSpPr>
          <p:nvPr>
            <p:ph type="dt" sz="half" idx="4294967295"/>
          </p:nvPr>
        </p:nvSpPr>
        <p:spPr>
          <a:xfrm>
            <a:off x="0" y="7019925"/>
            <a:ext cx="0" cy="0"/>
          </a:xfrm>
        </p:spPr>
        <p:txBody>
          <a:bodyPr/>
          <a:lstStyle/>
          <a:p>
            <a:fld id="{7386AEC0-765D-4F3E-B234-9FA643363557}" type="datetime1">
              <a:rPr lang="da-DK" smtClean="0"/>
              <a:t>13.09.2023</a:t>
            </a:fld>
            <a:r>
              <a:rPr lang="da-DK"/>
              <a:t>06-09-2023</a:t>
            </a:r>
            <a:endParaRPr lang="da-DK" dirty="0"/>
          </a:p>
        </p:txBody>
      </p:sp>
    </p:spTree>
    <p:extLst>
      <p:ext uri="{BB962C8B-B14F-4D97-AF65-F5344CB8AC3E}">
        <p14:creationId xmlns:p14="http://schemas.microsoft.com/office/powerpoint/2010/main" val="340725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en-GB" dirty="0" err="1"/>
              <a:t>Uddannelsespolitik</a:t>
            </a:r>
            <a:r>
              <a:rPr lang="en-GB" dirty="0"/>
              <a:t> og -</a:t>
            </a:r>
            <a:r>
              <a:rPr lang="en-GB" dirty="0" err="1"/>
              <a:t>ledelse</a:t>
            </a:r>
            <a:endParaRPr lang="en-GB" dirty="0"/>
          </a:p>
        </p:txBody>
      </p:sp>
      <p:pic>
        <p:nvPicPr>
          <p:cNvPr id="8" name="Pladsholder til indhold 7"/>
          <p:cNvPicPr>
            <a:picLocks noGrp="1" noChangeAspect="1"/>
          </p:cNvPicPr>
          <p:nvPr>
            <p:ph idx="1"/>
          </p:nvPr>
        </p:nvPicPr>
        <p:blipFill>
          <a:blip r:embed="rId2"/>
          <a:stretch>
            <a:fillRect/>
          </a:stretch>
        </p:blipFill>
        <p:spPr>
          <a:xfrm>
            <a:off x="4510236" y="1921845"/>
            <a:ext cx="3024336" cy="4285282"/>
          </a:xfrm>
          <a:prstGeom prst="rect">
            <a:avLst/>
          </a:prstGeom>
        </p:spPr>
      </p:pic>
      <p:sp>
        <p:nvSpPr>
          <p:cNvPr id="4" name="Pladsholder til dato 3"/>
          <p:cNvSpPr>
            <a:spLocks noGrp="1"/>
          </p:cNvSpPr>
          <p:nvPr>
            <p:ph type="dt" sz="half" idx="10"/>
          </p:nvPr>
        </p:nvSpPr>
        <p:spPr/>
        <p:txBody>
          <a:bodyPr/>
          <a:lstStyle/>
          <a:p>
            <a:fld id="{03B164C5-C304-452E-A9A3-177F726086B2}" type="datetime1">
              <a:rPr lang="da-DK" smtClean="0"/>
              <a:t>13.09.2023</a:t>
            </a:fld>
            <a:r>
              <a:rPr lang="da-DK"/>
              <a:t>06-09-2023</a:t>
            </a:r>
            <a:endParaRPr lang="da-DK" dirty="0"/>
          </a:p>
        </p:txBody>
      </p:sp>
    </p:spTree>
    <p:extLst>
      <p:ext uri="{BB962C8B-B14F-4D97-AF65-F5344CB8AC3E}">
        <p14:creationId xmlns:p14="http://schemas.microsoft.com/office/powerpoint/2010/main" val="263908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4000" dirty="0" err="1"/>
              <a:t>Eksplicit</a:t>
            </a:r>
            <a:r>
              <a:rPr lang="en-GB" sz="4000" dirty="0"/>
              <a:t> og implicit bæredygtig dannelse</a:t>
            </a:r>
          </a:p>
        </p:txBody>
      </p:sp>
      <p:sp>
        <p:nvSpPr>
          <p:cNvPr id="6" name="Pladsholder til indhold 5"/>
          <p:cNvSpPr>
            <a:spLocks noGrp="1"/>
          </p:cNvSpPr>
          <p:nvPr>
            <p:ph idx="1"/>
          </p:nvPr>
        </p:nvSpPr>
        <p:spPr>
          <a:xfrm>
            <a:off x="985839" y="1373021"/>
            <a:ext cx="4028454" cy="4521366"/>
          </a:xfrm>
        </p:spPr>
        <p:txBody>
          <a:bodyPr/>
          <a:lstStyle/>
          <a:p>
            <a:pPr>
              <a:buNone/>
            </a:pPr>
            <a:endParaRPr lang="en-GB" b="1" dirty="0"/>
          </a:p>
          <a:p>
            <a:pPr lvl="1"/>
            <a:r>
              <a:rPr lang="en-GB" sz="2400" b="1" dirty="0" err="1"/>
              <a:t>Eksplicit</a:t>
            </a:r>
            <a:r>
              <a:rPr lang="en-GB" sz="2400" b="1" dirty="0"/>
              <a:t>: </a:t>
            </a:r>
          </a:p>
          <a:p>
            <a:pPr lvl="2"/>
            <a:r>
              <a:rPr lang="en-GB" dirty="0" err="1"/>
              <a:t>Undervise</a:t>
            </a:r>
            <a:r>
              <a:rPr lang="en-GB" dirty="0"/>
              <a:t> i </a:t>
            </a:r>
            <a:r>
              <a:rPr lang="en-GB" dirty="0" err="1"/>
              <a:t>bæredygtighed</a:t>
            </a:r>
            <a:r>
              <a:rPr lang="en-GB" dirty="0"/>
              <a:t>. </a:t>
            </a:r>
            <a:r>
              <a:rPr lang="en-GB" dirty="0" err="1"/>
              <a:t>Særskilt</a:t>
            </a:r>
            <a:r>
              <a:rPr lang="en-GB" dirty="0"/>
              <a:t> </a:t>
            </a:r>
            <a:r>
              <a:rPr lang="en-GB" dirty="0" err="1"/>
              <a:t>kursus</a:t>
            </a:r>
            <a:r>
              <a:rPr lang="en-GB" dirty="0"/>
              <a:t> </a:t>
            </a:r>
            <a:r>
              <a:rPr lang="en-GB" dirty="0" err="1"/>
              <a:t>eller</a:t>
            </a:r>
            <a:r>
              <a:rPr lang="en-GB" dirty="0"/>
              <a:t> fag</a:t>
            </a:r>
          </a:p>
          <a:p>
            <a:pPr lvl="1"/>
            <a:r>
              <a:rPr lang="en-GB" sz="2400" b="1" dirty="0"/>
              <a:t>Implicit: </a:t>
            </a:r>
          </a:p>
          <a:p>
            <a:pPr lvl="2"/>
            <a:r>
              <a:rPr lang="en-GB" dirty="0" err="1"/>
              <a:t>Bæredygtighed</a:t>
            </a:r>
            <a:r>
              <a:rPr lang="en-GB" dirty="0"/>
              <a:t> </a:t>
            </a:r>
            <a:r>
              <a:rPr lang="en-GB" dirty="0" err="1"/>
              <a:t>som</a:t>
            </a:r>
            <a:r>
              <a:rPr lang="en-GB" dirty="0"/>
              <a:t> dimension i </a:t>
            </a:r>
            <a:r>
              <a:rPr lang="en-GB" dirty="0" err="1"/>
              <a:t>pædagogiske</a:t>
            </a:r>
            <a:r>
              <a:rPr lang="en-GB" dirty="0"/>
              <a:t> </a:t>
            </a:r>
            <a:r>
              <a:rPr lang="en-GB" dirty="0" err="1"/>
              <a:t>forløb</a:t>
            </a:r>
            <a:r>
              <a:rPr lang="en-GB" dirty="0"/>
              <a:t>, </a:t>
            </a:r>
            <a:r>
              <a:rPr lang="en-GB" dirty="0" err="1"/>
              <a:t>organisering</a:t>
            </a:r>
            <a:r>
              <a:rPr lang="en-GB" dirty="0"/>
              <a:t>, </a:t>
            </a:r>
            <a:r>
              <a:rPr lang="en-GB" dirty="0" err="1"/>
              <a:t>praksis</a:t>
            </a:r>
            <a:endParaRPr lang="en-GB" dirty="0"/>
          </a:p>
          <a:p>
            <a:pPr marL="252000" lvl="1" indent="0">
              <a:buNone/>
            </a:pPr>
            <a:endParaRPr lang="en-GB" dirty="0"/>
          </a:p>
          <a:p>
            <a:pPr indent="-180000">
              <a:buNone/>
            </a:pPr>
            <a:endParaRPr lang="en-GB" b="1" dirty="0"/>
          </a:p>
        </p:txBody>
      </p:sp>
      <p:sp>
        <p:nvSpPr>
          <p:cNvPr id="4" name="Pladsholder til dato 3"/>
          <p:cNvSpPr>
            <a:spLocks noGrp="1"/>
          </p:cNvSpPr>
          <p:nvPr>
            <p:ph type="dt" sz="half" idx="10"/>
          </p:nvPr>
        </p:nvSpPr>
        <p:spPr/>
        <p:txBody>
          <a:bodyPr/>
          <a:lstStyle/>
          <a:p>
            <a:fld id="{DFBC29E7-0BE0-474A-8A3C-30C50AB2BC98}" type="datetime1">
              <a:rPr lang="da-DK" smtClean="0"/>
              <a:t>13.09.2023</a:t>
            </a:fld>
            <a:r>
              <a:rPr lang="da-DK"/>
              <a:t>23-02-2023</a:t>
            </a:r>
            <a:endParaRPr lang="da-DK" dirty="0"/>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428" y="1772816"/>
            <a:ext cx="4555679" cy="2592289"/>
          </a:xfrm>
          <a:prstGeom prst="rect">
            <a:avLst/>
          </a:prstGeom>
        </p:spPr>
      </p:pic>
      <p:sp>
        <p:nvSpPr>
          <p:cNvPr id="10" name="Tekstfelt 9"/>
          <p:cNvSpPr txBox="1"/>
          <p:nvPr/>
        </p:nvSpPr>
        <p:spPr>
          <a:xfrm>
            <a:off x="6814492" y="4527779"/>
            <a:ext cx="2938818" cy="350865"/>
          </a:xfrm>
          <a:prstGeom prst="rect">
            <a:avLst/>
          </a:prstGeom>
          <a:noFill/>
        </p:spPr>
        <p:txBody>
          <a:bodyPr wrap="none" lIns="0" tIns="0" rIns="0" bIns="0" rtlCol="0">
            <a:spAutoFit/>
          </a:bodyPr>
          <a:lstStyle/>
          <a:p>
            <a:pPr>
              <a:lnSpc>
                <a:spcPct val="95000"/>
              </a:lnSpc>
            </a:pPr>
            <a:r>
              <a:rPr lang="en-GB" sz="2400" dirty="0">
                <a:latin typeface="+mn-lt"/>
              </a:rPr>
              <a:t>University in a garden</a:t>
            </a:r>
          </a:p>
        </p:txBody>
      </p:sp>
    </p:spTree>
    <p:extLst>
      <p:ext uri="{BB962C8B-B14F-4D97-AF65-F5344CB8AC3E}">
        <p14:creationId xmlns:p14="http://schemas.microsoft.com/office/powerpoint/2010/main" val="1330189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7210" y="2394340"/>
            <a:ext cx="11553990" cy="687418"/>
          </a:xfrm>
        </p:spPr>
        <p:txBody>
          <a:bodyPr>
            <a:normAutofit fontScale="90000"/>
          </a:bodyPr>
          <a:lstStyle/>
          <a:p>
            <a:br>
              <a:rPr lang="da-DK" dirty="0"/>
            </a:br>
            <a:r>
              <a:rPr lang="da-DK" dirty="0" err="1"/>
              <a:t>oach</a:t>
            </a:r>
            <a:endParaRPr lang="da-DK" dirty="0"/>
          </a:p>
        </p:txBody>
      </p:sp>
      <p:sp>
        <p:nvSpPr>
          <p:cNvPr id="3" name="Pladsholder til indhold 2"/>
          <p:cNvSpPr>
            <a:spLocks noGrp="1"/>
          </p:cNvSpPr>
          <p:nvPr>
            <p:ph idx="1"/>
          </p:nvPr>
        </p:nvSpPr>
        <p:spPr>
          <a:xfrm>
            <a:off x="7711346" y="1867470"/>
            <a:ext cx="4027405" cy="3936459"/>
          </a:xfrm>
        </p:spPr>
        <p:txBody>
          <a:bodyPr>
            <a:normAutofit lnSpcReduction="10000"/>
          </a:bodyPr>
          <a:lstStyle/>
          <a:p>
            <a:pPr>
              <a:buNone/>
            </a:pPr>
            <a:r>
              <a:rPr lang="da-DK" b="1" dirty="0"/>
              <a:t>Gradvis omstilling af skolen: </a:t>
            </a:r>
          </a:p>
          <a:p>
            <a:pPr marL="342797" indent="-342797">
              <a:lnSpc>
                <a:spcPct val="100000"/>
              </a:lnSpc>
              <a:spcBef>
                <a:spcPts val="0"/>
              </a:spcBef>
            </a:pPr>
            <a:r>
              <a:rPr lang="da-DK" sz="1799" dirty="0"/>
              <a:t>Udearealer, </a:t>
            </a:r>
          </a:p>
          <a:p>
            <a:pPr marL="342797" indent="-342797">
              <a:lnSpc>
                <a:spcPct val="100000"/>
              </a:lnSpc>
              <a:spcBef>
                <a:spcPts val="0"/>
              </a:spcBef>
            </a:pPr>
            <a:r>
              <a:rPr lang="da-DK" sz="1799" dirty="0"/>
              <a:t>Bygninger, </a:t>
            </a:r>
          </a:p>
          <a:p>
            <a:pPr marL="342797" indent="-342797">
              <a:lnSpc>
                <a:spcPct val="100000"/>
              </a:lnSpc>
              <a:spcBef>
                <a:spcPts val="0"/>
              </a:spcBef>
            </a:pPr>
            <a:r>
              <a:rPr lang="da-DK" sz="1799" dirty="0"/>
              <a:t>Transportforhold, </a:t>
            </a:r>
          </a:p>
          <a:p>
            <a:pPr marL="342797" indent="-342797">
              <a:lnSpc>
                <a:spcPct val="100000"/>
              </a:lnSpc>
              <a:spcBef>
                <a:spcPts val="0"/>
              </a:spcBef>
            </a:pPr>
            <a:r>
              <a:rPr lang="da-DK" sz="1799" dirty="0"/>
              <a:t>Mad, </a:t>
            </a:r>
          </a:p>
          <a:p>
            <a:pPr marL="342797" indent="-342797">
              <a:lnSpc>
                <a:spcPct val="100000"/>
              </a:lnSpc>
              <a:spcBef>
                <a:spcPts val="0"/>
              </a:spcBef>
            </a:pPr>
            <a:r>
              <a:rPr lang="da-DK" sz="1799" dirty="0"/>
              <a:t>Affald, </a:t>
            </a:r>
          </a:p>
          <a:p>
            <a:pPr marL="342797" indent="-342797">
              <a:lnSpc>
                <a:spcPct val="100000"/>
              </a:lnSpc>
              <a:spcBef>
                <a:spcPts val="0"/>
              </a:spcBef>
            </a:pPr>
            <a:r>
              <a:rPr lang="da-DK" sz="1799" dirty="0"/>
              <a:t>Energi, </a:t>
            </a:r>
          </a:p>
          <a:p>
            <a:pPr marL="342797" indent="-342797">
              <a:lnSpc>
                <a:spcPct val="100000"/>
              </a:lnSpc>
              <a:spcBef>
                <a:spcPts val="0"/>
              </a:spcBef>
            </a:pPr>
            <a:r>
              <a:rPr lang="da-DK" sz="1799" dirty="0"/>
              <a:t>Indeklima, </a:t>
            </a:r>
          </a:p>
          <a:p>
            <a:pPr marL="342797" indent="-342797">
              <a:lnSpc>
                <a:spcPct val="100000"/>
              </a:lnSpc>
              <a:spcBef>
                <a:spcPts val="0"/>
              </a:spcBef>
            </a:pPr>
            <a:r>
              <a:rPr lang="da-DK" sz="1799" dirty="0"/>
              <a:t>Organisering, </a:t>
            </a:r>
          </a:p>
          <a:p>
            <a:pPr marL="342797" indent="-342797">
              <a:lnSpc>
                <a:spcPct val="100000"/>
              </a:lnSpc>
              <a:spcBef>
                <a:spcPts val="0"/>
              </a:spcBef>
            </a:pPr>
            <a:r>
              <a:rPr lang="da-DK" sz="1799" dirty="0" err="1"/>
              <a:t>Arbejdmiljø</a:t>
            </a:r>
            <a:endParaRPr lang="da-DK" sz="1799" dirty="0"/>
          </a:p>
          <a:p>
            <a:pPr marL="342797" indent="-342797">
              <a:lnSpc>
                <a:spcPct val="100000"/>
              </a:lnSpc>
              <a:spcBef>
                <a:spcPts val="0"/>
              </a:spcBef>
            </a:pPr>
            <a:r>
              <a:rPr lang="da-DK" sz="1799" dirty="0"/>
              <a:t>Kønsforhold, </a:t>
            </a:r>
          </a:p>
          <a:p>
            <a:pPr marL="342797" indent="-342797">
              <a:lnSpc>
                <a:spcPct val="100000"/>
              </a:lnSpc>
              <a:spcBef>
                <a:spcPts val="0"/>
              </a:spcBef>
            </a:pPr>
            <a:r>
              <a:rPr lang="da-DK" sz="1799" dirty="0"/>
              <a:t>Undervisningsindhold,</a:t>
            </a:r>
          </a:p>
          <a:p>
            <a:pPr marL="342797" indent="-342797">
              <a:lnSpc>
                <a:spcPct val="100000"/>
              </a:lnSpc>
              <a:spcBef>
                <a:spcPts val="0"/>
              </a:spcBef>
            </a:pPr>
            <a:r>
              <a:rPr lang="da-DK" sz="1799" dirty="0"/>
              <a:t>Pædagogik</a:t>
            </a:r>
          </a:p>
          <a:p>
            <a:pPr marL="342797" indent="-342797">
              <a:lnSpc>
                <a:spcPct val="100000"/>
              </a:lnSpc>
              <a:spcBef>
                <a:spcPts val="0"/>
              </a:spcBef>
            </a:pPr>
            <a:r>
              <a:rPr lang="da-DK" sz="1799" dirty="0"/>
              <a:t>Samspillet med lokalområdet</a:t>
            </a:r>
          </a:p>
          <a:p>
            <a:pPr marL="342797" indent="-342797">
              <a:lnSpc>
                <a:spcPct val="100000"/>
              </a:lnSpc>
              <a:spcBef>
                <a:spcPts val="0"/>
              </a:spcBef>
            </a:pPr>
            <a:r>
              <a:rPr lang="da-DK" sz="1799" dirty="0"/>
              <a:t>Skolens økonomi</a:t>
            </a:r>
          </a:p>
          <a:p>
            <a:endParaRPr lang="da-DK" dirty="0"/>
          </a:p>
        </p:txBody>
      </p:sp>
      <p:sp>
        <p:nvSpPr>
          <p:cNvPr id="4" name="Pladsholder til dato 3"/>
          <p:cNvSpPr>
            <a:spLocks noGrp="1"/>
          </p:cNvSpPr>
          <p:nvPr>
            <p:ph type="dt" sz="half" idx="10"/>
          </p:nvPr>
        </p:nvSpPr>
        <p:spPr/>
        <p:txBody>
          <a:bodyPr/>
          <a:lstStyle/>
          <a:p>
            <a:fld id="{88ACBBA2-FAA5-4ADD-AD6B-B5F761244ED3}" type="datetime1">
              <a:rPr lang="da-DK" smtClean="0"/>
              <a:t>13.09.2023</a:t>
            </a:fld>
            <a:r>
              <a:rPr lang="da-DK"/>
              <a:t>23-09-2019</a:t>
            </a:r>
            <a:endParaRPr lang="da-DK" dirty="0"/>
          </a:p>
        </p:txBody>
      </p:sp>
      <p:pic>
        <p:nvPicPr>
          <p:cNvPr id="6" name="Billede 5"/>
          <p:cNvPicPr>
            <a:picLocks noChangeAspect="1"/>
          </p:cNvPicPr>
          <p:nvPr/>
        </p:nvPicPr>
        <p:blipFill>
          <a:blip r:embed="rId2"/>
          <a:stretch>
            <a:fillRect/>
          </a:stretch>
        </p:blipFill>
        <p:spPr>
          <a:xfrm>
            <a:off x="388795" y="1690320"/>
            <a:ext cx="6802819" cy="4224416"/>
          </a:xfrm>
          <a:prstGeom prst="rect">
            <a:avLst/>
          </a:prstGeom>
        </p:spPr>
      </p:pic>
      <p:sp>
        <p:nvSpPr>
          <p:cNvPr id="5" name="Tekstfelt 4"/>
          <p:cNvSpPr txBox="1"/>
          <p:nvPr/>
        </p:nvSpPr>
        <p:spPr>
          <a:xfrm>
            <a:off x="923395" y="730376"/>
            <a:ext cx="5747769" cy="707702"/>
          </a:xfrm>
          <a:prstGeom prst="rect">
            <a:avLst/>
          </a:prstGeom>
          <a:noFill/>
        </p:spPr>
        <p:txBody>
          <a:bodyPr wrap="none" rtlCol="0">
            <a:spAutoFit/>
          </a:bodyPr>
          <a:lstStyle/>
          <a:p>
            <a:r>
              <a:rPr lang="en-GB" sz="3599" b="1" dirty="0"/>
              <a:t>Whole institution approach</a:t>
            </a:r>
          </a:p>
        </p:txBody>
      </p:sp>
    </p:spTree>
    <p:extLst>
      <p:ext uri="{BB962C8B-B14F-4D97-AF65-F5344CB8AC3E}">
        <p14:creationId xmlns:p14="http://schemas.microsoft.com/office/powerpoint/2010/main" val="39882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a:t>Det</a:t>
            </a:r>
            <a:r>
              <a:rPr lang="en-GB" dirty="0"/>
              <a:t> </a:t>
            </a:r>
            <a:r>
              <a:rPr lang="en-GB" dirty="0" err="1"/>
              <a:t>eksemplariske</a:t>
            </a:r>
            <a:r>
              <a:rPr lang="en-GB" dirty="0"/>
              <a:t> </a:t>
            </a:r>
            <a:r>
              <a:rPr lang="en-GB" dirty="0" err="1"/>
              <a:t>princip</a:t>
            </a:r>
            <a:endParaRPr lang="en-GB" dirty="0"/>
          </a:p>
        </p:txBody>
      </p:sp>
      <p:sp>
        <p:nvSpPr>
          <p:cNvPr id="4" name="Pladsholder til indhold 3"/>
          <p:cNvSpPr>
            <a:spLocks noGrp="1"/>
          </p:cNvSpPr>
          <p:nvPr>
            <p:ph idx="1"/>
          </p:nvPr>
        </p:nvSpPr>
        <p:spPr>
          <a:xfrm>
            <a:off x="624655" y="2204864"/>
            <a:ext cx="6333853" cy="3672408"/>
          </a:xfrm>
        </p:spPr>
        <p:txBody>
          <a:bodyPr/>
          <a:lstStyle/>
          <a:p>
            <a:pPr marL="380791" indent="-380791">
              <a:buFont typeface="Wingdings" panose="05000000000000000000" pitchFamily="2" charset="2"/>
              <a:buChar char="Ø"/>
            </a:pPr>
            <a:r>
              <a:rPr lang="en-GB" dirty="0" err="1"/>
              <a:t>Tage</a:t>
            </a:r>
            <a:r>
              <a:rPr lang="en-GB" dirty="0"/>
              <a:t> </a:t>
            </a:r>
            <a:r>
              <a:rPr lang="en-GB" dirty="0" err="1"/>
              <a:t>udgangspunkt</a:t>
            </a:r>
            <a:r>
              <a:rPr lang="en-GB" dirty="0"/>
              <a:t> i </a:t>
            </a:r>
            <a:r>
              <a:rPr lang="en-GB" dirty="0" err="1"/>
              <a:t>konkrete</a:t>
            </a:r>
            <a:r>
              <a:rPr lang="en-GB" dirty="0"/>
              <a:t> </a:t>
            </a:r>
            <a:r>
              <a:rPr lang="en-GB" dirty="0" err="1"/>
              <a:t>eksempler</a:t>
            </a:r>
            <a:r>
              <a:rPr lang="en-GB" dirty="0"/>
              <a:t>;</a:t>
            </a:r>
          </a:p>
          <a:p>
            <a:pPr marL="380791" indent="-380791">
              <a:buFont typeface="Wingdings" panose="05000000000000000000" pitchFamily="2" charset="2"/>
              <a:buChar char="Ø"/>
            </a:pPr>
            <a:r>
              <a:rPr lang="en-GB" dirty="0" err="1"/>
              <a:t>Finde</a:t>
            </a:r>
            <a:r>
              <a:rPr lang="en-GB" dirty="0"/>
              <a:t>, </a:t>
            </a:r>
            <a:r>
              <a:rPr lang="en-GB" dirty="0" err="1"/>
              <a:t>forklare</a:t>
            </a:r>
            <a:r>
              <a:rPr lang="en-GB" dirty="0"/>
              <a:t> og </a:t>
            </a:r>
            <a:r>
              <a:rPr lang="en-GB" dirty="0" err="1"/>
              <a:t>diskutere</a:t>
            </a:r>
            <a:r>
              <a:rPr lang="en-GB" dirty="0"/>
              <a:t> de </a:t>
            </a:r>
            <a:r>
              <a:rPr lang="en-GB" dirty="0" err="1"/>
              <a:t>bagvedliggende</a:t>
            </a:r>
            <a:r>
              <a:rPr lang="en-GB" dirty="0"/>
              <a:t> </a:t>
            </a:r>
            <a:r>
              <a:rPr lang="en-GB" dirty="0" err="1"/>
              <a:t>drivkræfter</a:t>
            </a:r>
            <a:r>
              <a:rPr lang="en-GB" dirty="0"/>
              <a:t>, </a:t>
            </a:r>
            <a:r>
              <a:rPr lang="en-GB" dirty="0" err="1"/>
              <a:t>strukturer</a:t>
            </a:r>
            <a:r>
              <a:rPr lang="en-GB" dirty="0"/>
              <a:t> og </a:t>
            </a:r>
            <a:r>
              <a:rPr lang="en-GB" dirty="0" err="1"/>
              <a:t>kulturelle</a:t>
            </a:r>
            <a:r>
              <a:rPr lang="en-GB" dirty="0"/>
              <a:t> </a:t>
            </a:r>
            <a:r>
              <a:rPr lang="en-GB" dirty="0" err="1"/>
              <a:t>mønstre</a:t>
            </a:r>
            <a:r>
              <a:rPr lang="en-GB" dirty="0"/>
              <a:t>.</a:t>
            </a:r>
          </a:p>
          <a:p>
            <a:pPr marL="380791" indent="-380791">
              <a:buFont typeface="Wingdings" panose="05000000000000000000" pitchFamily="2" charset="2"/>
              <a:buChar char="Ø"/>
            </a:pPr>
            <a:r>
              <a:rPr lang="en-GB" dirty="0" err="1"/>
              <a:t>Lære</a:t>
            </a:r>
            <a:r>
              <a:rPr lang="en-GB" dirty="0"/>
              <a:t> om </a:t>
            </a:r>
            <a:r>
              <a:rPr lang="en-GB" dirty="0" err="1"/>
              <a:t>det</a:t>
            </a:r>
            <a:r>
              <a:rPr lang="en-GB" dirty="0"/>
              <a:t> </a:t>
            </a:r>
            <a:r>
              <a:rPr lang="en-GB" dirty="0" err="1"/>
              <a:t>almene</a:t>
            </a:r>
            <a:r>
              <a:rPr lang="en-GB" dirty="0"/>
              <a:t> </a:t>
            </a:r>
            <a:r>
              <a:rPr lang="en-GB" dirty="0" err="1"/>
              <a:t>gennem</a:t>
            </a:r>
            <a:r>
              <a:rPr lang="en-GB" dirty="0"/>
              <a:t> </a:t>
            </a:r>
            <a:r>
              <a:rPr lang="en-GB" dirty="0" err="1"/>
              <a:t>det</a:t>
            </a:r>
            <a:r>
              <a:rPr lang="en-GB" dirty="0"/>
              <a:t> </a:t>
            </a:r>
            <a:r>
              <a:rPr lang="en-GB" dirty="0" err="1"/>
              <a:t>konkrete</a:t>
            </a:r>
            <a:endParaRPr lang="en-GB" dirty="0"/>
          </a:p>
          <a:p>
            <a:pPr marL="380791" indent="-380791">
              <a:buFont typeface="Wingdings" panose="05000000000000000000" pitchFamily="2" charset="2"/>
              <a:buChar char="Ø"/>
            </a:pPr>
            <a:r>
              <a:rPr lang="en-GB" dirty="0" err="1"/>
              <a:t>Ikke</a:t>
            </a:r>
            <a:r>
              <a:rPr lang="en-GB" dirty="0"/>
              <a:t> kun </a:t>
            </a:r>
            <a:r>
              <a:rPr lang="en-GB" dirty="0" err="1"/>
              <a:t>motiverende</a:t>
            </a:r>
            <a:r>
              <a:rPr lang="en-GB" dirty="0"/>
              <a:t> – </a:t>
            </a:r>
            <a:r>
              <a:rPr lang="en-GB" dirty="0" err="1"/>
              <a:t>også</a:t>
            </a:r>
            <a:r>
              <a:rPr lang="en-GB" dirty="0"/>
              <a:t> </a:t>
            </a:r>
            <a:r>
              <a:rPr lang="en-GB" dirty="0" err="1"/>
              <a:t>en</a:t>
            </a:r>
            <a:r>
              <a:rPr lang="en-GB" dirty="0"/>
              <a:t> </a:t>
            </a:r>
            <a:r>
              <a:rPr lang="en-GB" dirty="0" err="1"/>
              <a:t>metode</a:t>
            </a:r>
            <a:r>
              <a:rPr lang="en-GB" dirty="0"/>
              <a:t> </a:t>
            </a:r>
            <a:r>
              <a:rPr lang="en-GB" dirty="0" err="1"/>
              <a:t>til</a:t>
            </a:r>
            <a:r>
              <a:rPr lang="en-GB" dirty="0"/>
              <a:t> at </a:t>
            </a:r>
            <a:r>
              <a:rPr lang="en-GB" dirty="0" err="1"/>
              <a:t>forbinde</a:t>
            </a:r>
            <a:r>
              <a:rPr lang="en-GB" dirty="0"/>
              <a:t> den </a:t>
            </a:r>
            <a:r>
              <a:rPr lang="en-GB" dirty="0" err="1"/>
              <a:t>sanse-konkrete</a:t>
            </a:r>
            <a:r>
              <a:rPr lang="en-GB" dirty="0"/>
              <a:t> </a:t>
            </a:r>
            <a:r>
              <a:rPr lang="en-GB" dirty="0" err="1"/>
              <a:t>erfaringsviden</a:t>
            </a:r>
            <a:r>
              <a:rPr lang="en-GB" dirty="0"/>
              <a:t> og den </a:t>
            </a:r>
            <a:r>
              <a:rPr lang="en-GB" dirty="0" err="1"/>
              <a:t>abstrakte</a:t>
            </a:r>
            <a:r>
              <a:rPr lang="en-GB" dirty="0"/>
              <a:t> </a:t>
            </a:r>
            <a:r>
              <a:rPr lang="en-GB" dirty="0" err="1"/>
              <a:t>intellektuelle</a:t>
            </a:r>
            <a:r>
              <a:rPr lang="en-GB" dirty="0"/>
              <a:t> </a:t>
            </a:r>
            <a:r>
              <a:rPr lang="en-GB" dirty="0" err="1"/>
              <a:t>viden</a:t>
            </a:r>
            <a:r>
              <a:rPr lang="en-GB" dirty="0"/>
              <a:t>. </a:t>
            </a:r>
          </a:p>
          <a:p>
            <a:pPr marL="380791" indent="-380791">
              <a:buFont typeface="Wingdings" panose="05000000000000000000" pitchFamily="2" charset="2"/>
              <a:buChar char="Ø"/>
            </a:pPr>
            <a:r>
              <a:rPr lang="en-GB" dirty="0"/>
              <a:t>At </a:t>
            </a:r>
            <a:r>
              <a:rPr lang="en-GB" dirty="0" err="1"/>
              <a:t>kunne</a:t>
            </a:r>
            <a:r>
              <a:rPr lang="en-GB" dirty="0"/>
              <a:t> se </a:t>
            </a:r>
            <a:r>
              <a:rPr lang="en-GB" dirty="0" err="1"/>
              <a:t>forbindelser</a:t>
            </a:r>
            <a:r>
              <a:rPr lang="en-GB" dirty="0"/>
              <a:t> og </a:t>
            </a:r>
            <a:r>
              <a:rPr lang="en-GB" dirty="0" err="1"/>
              <a:t>samspil</a:t>
            </a:r>
            <a:r>
              <a:rPr lang="en-GB" dirty="0"/>
              <a:t> </a:t>
            </a:r>
            <a:r>
              <a:rPr lang="en-GB" dirty="0" err="1"/>
              <a:t>snarere</a:t>
            </a:r>
            <a:r>
              <a:rPr lang="en-GB" dirty="0"/>
              <a:t> end at </a:t>
            </a:r>
            <a:r>
              <a:rPr lang="en-GB" dirty="0" err="1"/>
              <a:t>opsplitte</a:t>
            </a:r>
            <a:r>
              <a:rPr lang="en-GB" sz="2398" dirty="0"/>
              <a:t>.</a:t>
            </a:r>
          </a:p>
        </p:txBody>
      </p:sp>
      <p:sp>
        <p:nvSpPr>
          <p:cNvPr id="3" name="Pladsholder til dato 2"/>
          <p:cNvSpPr>
            <a:spLocks noGrp="1"/>
          </p:cNvSpPr>
          <p:nvPr>
            <p:ph type="dt" sz="half" idx="10"/>
          </p:nvPr>
        </p:nvSpPr>
        <p:spPr/>
        <p:txBody>
          <a:bodyPr/>
          <a:lstStyle/>
          <a:p>
            <a:fld id="{C97A76AE-8B5C-4BF7-B8BB-F2C8BFE13230}" type="datetime1">
              <a:rPr lang="da-DK" smtClean="0"/>
              <a:t>13.09.2023</a:t>
            </a:fld>
            <a:endParaRPr lang="da-DK"/>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660" y="1915580"/>
            <a:ext cx="2664296" cy="3961692"/>
          </a:xfrm>
          <a:prstGeom prst="rect">
            <a:avLst/>
          </a:prstGeom>
        </p:spPr>
      </p:pic>
    </p:spTree>
    <p:extLst>
      <p:ext uri="{BB962C8B-B14F-4D97-AF65-F5344CB8AC3E}">
        <p14:creationId xmlns:p14="http://schemas.microsoft.com/office/powerpoint/2010/main" val="4034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UBU </a:t>
            </a:r>
            <a:r>
              <a:rPr lang="en-GB" dirty="0" err="1"/>
              <a:t>på</a:t>
            </a:r>
            <a:r>
              <a:rPr lang="en-GB" dirty="0"/>
              <a:t> </a:t>
            </a:r>
            <a:r>
              <a:rPr lang="en-GB" dirty="0" err="1"/>
              <a:t>jeres</a:t>
            </a:r>
            <a:r>
              <a:rPr lang="en-GB" dirty="0"/>
              <a:t> </a:t>
            </a:r>
            <a:r>
              <a:rPr lang="en-GB" dirty="0" err="1"/>
              <a:t>uddannelsesinstitution</a:t>
            </a:r>
            <a:endParaRPr lang="en-GB" dirty="0"/>
          </a:p>
        </p:txBody>
      </p:sp>
      <p:sp>
        <p:nvSpPr>
          <p:cNvPr id="3" name="Pladsholder til indhold 2"/>
          <p:cNvSpPr>
            <a:spLocks noGrp="1"/>
          </p:cNvSpPr>
          <p:nvPr>
            <p:ph idx="1"/>
          </p:nvPr>
        </p:nvSpPr>
        <p:spPr/>
        <p:txBody>
          <a:bodyPr/>
          <a:lstStyle/>
          <a:p>
            <a:pPr marL="342900" indent="-342900">
              <a:buFont typeface="Wingdings" panose="05000000000000000000" pitchFamily="2" charset="2"/>
              <a:buChar char="Ø"/>
            </a:pPr>
            <a:r>
              <a:rPr lang="en-GB" sz="2400" dirty="0" err="1"/>
              <a:t>Arbejder</a:t>
            </a:r>
            <a:r>
              <a:rPr lang="en-GB" sz="2400" dirty="0"/>
              <a:t> I med UBU? I </a:t>
            </a:r>
            <a:r>
              <a:rPr lang="en-GB" sz="2400" dirty="0" err="1"/>
              <a:t>så</a:t>
            </a:r>
            <a:r>
              <a:rPr lang="en-GB" sz="2400" dirty="0"/>
              <a:t> </a:t>
            </a:r>
            <a:r>
              <a:rPr lang="en-GB" sz="2400" dirty="0" err="1"/>
              <a:t>fald</a:t>
            </a:r>
            <a:r>
              <a:rPr lang="en-GB" sz="2400" dirty="0"/>
              <a:t> </a:t>
            </a:r>
            <a:r>
              <a:rPr lang="en-GB" sz="2400" dirty="0" err="1"/>
              <a:t>hvordan</a:t>
            </a:r>
            <a:r>
              <a:rPr lang="en-GB" sz="2400" dirty="0"/>
              <a:t>?</a:t>
            </a:r>
          </a:p>
          <a:p>
            <a:pPr marL="342900" indent="-342900">
              <a:buFont typeface="Wingdings" panose="05000000000000000000" pitchFamily="2" charset="2"/>
              <a:buChar char="Ø"/>
            </a:pPr>
            <a:r>
              <a:rPr lang="en-GB" sz="2400" dirty="0" err="1"/>
              <a:t>Hvor</a:t>
            </a:r>
            <a:r>
              <a:rPr lang="en-GB" sz="2400" dirty="0"/>
              <a:t> </a:t>
            </a:r>
            <a:r>
              <a:rPr lang="en-GB" sz="2400" dirty="0" err="1"/>
              <a:t>befinder</a:t>
            </a:r>
            <a:r>
              <a:rPr lang="en-GB" sz="2400" dirty="0"/>
              <a:t> i </a:t>
            </a:r>
            <a:r>
              <a:rPr lang="en-GB" sz="2400" dirty="0" err="1"/>
              <a:t>jer</a:t>
            </a:r>
            <a:r>
              <a:rPr lang="en-GB" sz="2400" dirty="0"/>
              <a:t> I UBU-</a:t>
            </a:r>
            <a:r>
              <a:rPr lang="en-GB" sz="2400" dirty="0" err="1"/>
              <a:t>feltet</a:t>
            </a:r>
            <a:r>
              <a:rPr lang="en-GB" sz="2400" dirty="0"/>
              <a:t>?</a:t>
            </a:r>
          </a:p>
          <a:p>
            <a:pPr marL="342900" indent="-342900">
              <a:buFont typeface="Wingdings" panose="05000000000000000000" pitchFamily="2" charset="2"/>
              <a:buChar char="Ø"/>
            </a:pPr>
            <a:r>
              <a:rPr lang="en-GB" sz="2400" dirty="0" err="1"/>
              <a:t>Hvad</a:t>
            </a:r>
            <a:r>
              <a:rPr lang="en-GB" sz="2400" dirty="0"/>
              <a:t> </a:t>
            </a:r>
            <a:r>
              <a:rPr lang="en-GB" sz="2400" dirty="0" err="1"/>
              <a:t>gør</a:t>
            </a:r>
            <a:r>
              <a:rPr lang="en-GB" sz="2400" dirty="0"/>
              <a:t> I? </a:t>
            </a:r>
            <a:r>
              <a:rPr lang="en-GB" sz="2400" dirty="0" err="1"/>
              <a:t>Hvad</a:t>
            </a:r>
            <a:r>
              <a:rPr lang="en-GB" sz="2400" dirty="0"/>
              <a:t> </a:t>
            </a:r>
            <a:r>
              <a:rPr lang="en-GB" sz="2400" dirty="0" err="1"/>
              <a:t>gør</a:t>
            </a:r>
            <a:r>
              <a:rPr lang="en-GB" sz="2400" dirty="0"/>
              <a:t> I </a:t>
            </a:r>
            <a:r>
              <a:rPr lang="en-GB" sz="2400" dirty="0" err="1"/>
              <a:t>ikke</a:t>
            </a:r>
            <a:r>
              <a:rPr lang="en-GB" sz="2400" dirty="0"/>
              <a:t> og </a:t>
            </a:r>
            <a:r>
              <a:rPr lang="en-GB" sz="2400" dirty="0" err="1"/>
              <a:t>hvorfor</a:t>
            </a:r>
            <a:r>
              <a:rPr lang="en-GB" sz="2400" dirty="0"/>
              <a:t>?</a:t>
            </a:r>
          </a:p>
          <a:p>
            <a:pPr marL="342900" indent="-342900">
              <a:buFont typeface="Wingdings" panose="05000000000000000000" pitchFamily="2" charset="2"/>
              <a:buChar char="Ø"/>
            </a:pPr>
            <a:r>
              <a:rPr lang="en-GB" sz="2400" dirty="0" err="1"/>
              <a:t>Hvad</a:t>
            </a:r>
            <a:r>
              <a:rPr lang="en-GB" sz="2400" dirty="0"/>
              <a:t> </a:t>
            </a:r>
            <a:r>
              <a:rPr lang="en-GB" sz="2400" dirty="0" err="1"/>
              <a:t>skal</a:t>
            </a:r>
            <a:r>
              <a:rPr lang="en-GB" sz="2400" dirty="0"/>
              <a:t> der </a:t>
            </a:r>
            <a:r>
              <a:rPr lang="en-GB" sz="2400" dirty="0" err="1"/>
              <a:t>til</a:t>
            </a:r>
            <a:r>
              <a:rPr lang="en-GB" sz="2400" dirty="0"/>
              <a:t> for at I </a:t>
            </a:r>
            <a:r>
              <a:rPr lang="en-GB" sz="2400" dirty="0" err="1"/>
              <a:t>kan</a:t>
            </a:r>
            <a:r>
              <a:rPr lang="en-GB" sz="2400" dirty="0"/>
              <a:t> </a:t>
            </a:r>
            <a:r>
              <a:rPr lang="en-GB" sz="2400" dirty="0" err="1"/>
              <a:t>komme</a:t>
            </a:r>
            <a:r>
              <a:rPr lang="en-GB" sz="2400" dirty="0"/>
              <a:t> </a:t>
            </a:r>
            <a:r>
              <a:rPr lang="en-GB" sz="2400" dirty="0" err="1"/>
              <a:t>videre</a:t>
            </a:r>
            <a:r>
              <a:rPr lang="en-GB" sz="2400" dirty="0"/>
              <a:t>? </a:t>
            </a:r>
            <a:r>
              <a:rPr lang="en-GB" sz="2400" dirty="0" err="1"/>
              <a:t>Hhv</a:t>
            </a:r>
            <a:r>
              <a:rPr lang="en-GB" sz="2400" dirty="0"/>
              <a:t>. </a:t>
            </a:r>
            <a:r>
              <a:rPr lang="en-GB" sz="2400" dirty="0" err="1"/>
              <a:t>Politisk</a:t>
            </a:r>
            <a:r>
              <a:rPr lang="en-GB" sz="2400" dirty="0"/>
              <a:t>, </a:t>
            </a:r>
            <a:r>
              <a:rPr lang="en-GB" sz="2400" dirty="0" err="1"/>
              <a:t>på</a:t>
            </a:r>
            <a:r>
              <a:rPr lang="en-GB" sz="2400" dirty="0"/>
              <a:t> </a:t>
            </a:r>
            <a:r>
              <a:rPr lang="en-GB" sz="2400" dirty="0" err="1"/>
              <a:t>institutionen</a:t>
            </a:r>
            <a:r>
              <a:rPr lang="en-GB" sz="2400" dirty="0"/>
              <a:t> og i </a:t>
            </a:r>
            <a:r>
              <a:rPr lang="en-GB" sz="2400" dirty="0" err="1"/>
              <a:t>jeres</a:t>
            </a:r>
            <a:r>
              <a:rPr lang="en-GB" sz="2400" dirty="0"/>
              <a:t> </a:t>
            </a:r>
            <a:r>
              <a:rPr lang="en-GB" sz="2400" dirty="0" err="1"/>
              <a:t>undervisning</a:t>
            </a:r>
            <a:r>
              <a:rPr lang="en-GB" sz="2400" dirty="0"/>
              <a:t>?</a:t>
            </a:r>
          </a:p>
          <a:p>
            <a:pPr marL="342900" indent="-342900">
              <a:buFont typeface="Wingdings" panose="05000000000000000000" pitchFamily="2" charset="2"/>
              <a:buChar char="Ø"/>
            </a:pPr>
            <a:r>
              <a:rPr lang="en-GB" sz="2400" dirty="0" err="1"/>
              <a:t>Hvad</a:t>
            </a:r>
            <a:r>
              <a:rPr lang="en-GB" sz="2400" dirty="0"/>
              <a:t> </a:t>
            </a:r>
            <a:r>
              <a:rPr lang="en-GB" sz="2400" dirty="0" err="1"/>
              <a:t>er</a:t>
            </a:r>
            <a:r>
              <a:rPr lang="en-GB" sz="2400" dirty="0"/>
              <a:t> </a:t>
            </a:r>
            <a:r>
              <a:rPr lang="en-GB" sz="2400" dirty="0" err="1"/>
              <a:t>vigtigt</a:t>
            </a:r>
            <a:r>
              <a:rPr lang="en-GB" sz="2400" dirty="0"/>
              <a:t>, </a:t>
            </a:r>
            <a:r>
              <a:rPr lang="en-GB" sz="2400" dirty="0" err="1"/>
              <a:t>som</a:t>
            </a:r>
            <a:r>
              <a:rPr lang="en-GB" sz="2400" dirty="0"/>
              <a:t> </a:t>
            </a:r>
            <a:r>
              <a:rPr lang="en-GB" sz="2400" dirty="0" err="1"/>
              <a:t>oplægget</a:t>
            </a:r>
            <a:r>
              <a:rPr lang="en-GB" sz="2400" dirty="0"/>
              <a:t> </a:t>
            </a:r>
            <a:r>
              <a:rPr lang="en-GB" sz="2400" dirty="0" err="1"/>
              <a:t>ikke</a:t>
            </a:r>
            <a:r>
              <a:rPr lang="en-GB" sz="2400" dirty="0"/>
              <a:t> </a:t>
            </a:r>
            <a:r>
              <a:rPr lang="en-GB" sz="2400" dirty="0" err="1"/>
              <a:t>kom</a:t>
            </a:r>
            <a:r>
              <a:rPr lang="en-GB" sz="2400" dirty="0"/>
              <a:t> </a:t>
            </a:r>
            <a:r>
              <a:rPr lang="en-GB" sz="2400" dirty="0" err="1"/>
              <a:t>ind</a:t>
            </a:r>
            <a:r>
              <a:rPr lang="en-GB" sz="2400" dirty="0"/>
              <a:t> </a:t>
            </a:r>
            <a:r>
              <a:rPr lang="en-GB" sz="2400" dirty="0" err="1"/>
              <a:t>på</a:t>
            </a:r>
            <a:r>
              <a:rPr lang="en-GB" sz="2400" dirty="0"/>
              <a:t>?</a:t>
            </a:r>
          </a:p>
        </p:txBody>
      </p:sp>
      <p:sp>
        <p:nvSpPr>
          <p:cNvPr id="4" name="Pladsholder til dato 3"/>
          <p:cNvSpPr>
            <a:spLocks noGrp="1"/>
          </p:cNvSpPr>
          <p:nvPr>
            <p:ph type="dt" sz="half" idx="10"/>
          </p:nvPr>
        </p:nvSpPr>
        <p:spPr/>
        <p:txBody>
          <a:bodyPr/>
          <a:lstStyle/>
          <a:p>
            <a:fld id="{933CC783-DE5A-404C-89C1-2FEACB49E849}" type="datetime1">
              <a:rPr lang="da-DK" smtClean="0"/>
              <a:t>13.09.2023</a:t>
            </a:fld>
            <a:r>
              <a:rPr lang="da-DK"/>
              <a:t>03-08-2023</a:t>
            </a:r>
            <a:endParaRPr lang="da-DK" dirty="0"/>
          </a:p>
        </p:txBody>
      </p:sp>
    </p:spTree>
    <p:extLst>
      <p:ext uri="{BB962C8B-B14F-4D97-AF65-F5344CB8AC3E}">
        <p14:creationId xmlns:p14="http://schemas.microsoft.com/office/powerpoint/2010/main" val="341541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Om dette oplæg</a:t>
            </a:r>
          </a:p>
        </p:txBody>
      </p:sp>
      <p:sp>
        <p:nvSpPr>
          <p:cNvPr id="5" name="Content Placeholder 4"/>
          <p:cNvSpPr>
            <a:spLocks noGrp="1"/>
          </p:cNvSpPr>
          <p:nvPr>
            <p:ph idx="1"/>
          </p:nvPr>
        </p:nvSpPr>
        <p:spPr>
          <a:xfrm>
            <a:off x="985839" y="1960079"/>
            <a:ext cx="3740421" cy="2116993"/>
          </a:xfrm>
        </p:spPr>
        <p:txBody>
          <a:bodyPr/>
          <a:lstStyle/>
          <a:p>
            <a:pPr marL="457200" indent="-457200">
              <a:buFont typeface="+mj-lt"/>
              <a:buAutoNum type="arabicPeriod"/>
            </a:pPr>
            <a:r>
              <a:rPr lang="da-DK" dirty="0"/>
              <a:t>Overblik over UBU som et rummeligt felt i udvikling</a:t>
            </a:r>
          </a:p>
          <a:p>
            <a:pPr marL="457200" indent="-457200">
              <a:buFont typeface="+mj-lt"/>
              <a:buAutoNum type="arabicPeriod"/>
            </a:pPr>
            <a:r>
              <a:rPr lang="da-DK" dirty="0"/>
              <a:t>Input og dialog om hvordan UBU omsættes i praksis</a:t>
            </a:r>
          </a:p>
        </p:txBody>
      </p:sp>
      <p:pic>
        <p:nvPicPr>
          <p:cNvPr id="2" name="Billede 1"/>
          <p:cNvPicPr>
            <a:picLocks noChangeAspect="1"/>
          </p:cNvPicPr>
          <p:nvPr/>
        </p:nvPicPr>
        <p:blipFill>
          <a:blip r:embed="rId3"/>
          <a:stretch>
            <a:fillRect/>
          </a:stretch>
        </p:blipFill>
        <p:spPr>
          <a:xfrm>
            <a:off x="5590356" y="1972876"/>
            <a:ext cx="5040560" cy="3652897"/>
          </a:xfrm>
          <a:prstGeom prst="rect">
            <a:avLst/>
          </a:prstGeom>
        </p:spPr>
      </p:pic>
    </p:spTree>
    <p:custDataLst>
      <p:tags r:id="rId1"/>
    </p:custDataLst>
    <p:extLst>
      <p:ext uri="{BB962C8B-B14F-4D97-AF65-F5344CB8AC3E}">
        <p14:creationId xmlns:p14="http://schemas.microsoft.com/office/powerpoint/2010/main" val="281336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812" y="231233"/>
            <a:ext cx="9161988" cy="752204"/>
          </a:xfrm>
        </p:spPr>
        <p:txBody>
          <a:bodyPr>
            <a:normAutofit/>
          </a:bodyPr>
          <a:lstStyle/>
          <a:p>
            <a:pPr algn="ctr"/>
            <a:r>
              <a:rPr lang="da-DK" dirty="0">
                <a:solidFill>
                  <a:schemeClr val="tx1"/>
                </a:solidFill>
              </a:rPr>
              <a:t>Tre pædagogiske tilgange</a:t>
            </a:r>
          </a:p>
        </p:txBody>
      </p:sp>
      <p:sp>
        <p:nvSpPr>
          <p:cNvPr id="6" name="Pladsholder til tekst 5"/>
          <p:cNvSpPr>
            <a:spLocks noGrp="1"/>
          </p:cNvSpPr>
          <p:nvPr>
            <p:ph type="body" sz="quarter" idx="14"/>
          </p:nvPr>
        </p:nvSpPr>
        <p:spPr>
          <a:xfrm>
            <a:off x="985838" y="1371600"/>
            <a:ext cx="5180582" cy="4525964"/>
          </a:xfrm>
        </p:spPr>
        <p:txBody>
          <a:bodyPr>
            <a:normAutofit/>
          </a:bodyPr>
          <a:lstStyle/>
          <a:p>
            <a:pPr marL="457200" indent="-457200">
              <a:buClr>
                <a:srgbClr val="000000"/>
              </a:buClr>
              <a:buFont typeface="+mj-lt"/>
              <a:buAutoNum type="arabicPeriod"/>
            </a:pPr>
            <a:r>
              <a:rPr lang="da-DK" sz="2400" b="1" dirty="0"/>
              <a:t>Normativ: </a:t>
            </a:r>
            <a:r>
              <a:rPr lang="da-DK" sz="2400" dirty="0"/>
              <a:t>Adfærdsmodificerende socialisering.  </a:t>
            </a:r>
            <a:r>
              <a:rPr lang="da-DK" sz="2399" dirty="0">
                <a:solidFill>
                  <a:srgbClr val="000000"/>
                </a:solidFill>
              </a:rPr>
              <a:t>De rette værdier og den rette adfærd </a:t>
            </a:r>
          </a:p>
          <a:p>
            <a:pPr marL="457200" indent="-457200">
              <a:buClr>
                <a:srgbClr val="000000"/>
              </a:buClr>
              <a:buFont typeface="+mj-lt"/>
              <a:buAutoNum type="arabicPeriod"/>
            </a:pPr>
            <a:r>
              <a:rPr lang="da-DK" sz="2400" b="1" dirty="0"/>
              <a:t>Faktuel</a:t>
            </a:r>
            <a:r>
              <a:rPr lang="da-DK" sz="2400" dirty="0"/>
              <a:t>: Faglig viden. Kvalificering</a:t>
            </a:r>
          </a:p>
          <a:p>
            <a:pPr marL="457200" indent="-457200">
              <a:buClr>
                <a:srgbClr val="000000"/>
              </a:buClr>
              <a:buFont typeface="+mj-lt"/>
              <a:buAutoNum type="arabicPeriod"/>
            </a:pPr>
            <a:r>
              <a:rPr lang="da-DK" sz="2400" b="1" dirty="0"/>
              <a:t>Dannelse: </a:t>
            </a:r>
            <a:r>
              <a:rPr lang="da-DK" sz="2400" dirty="0" err="1"/>
              <a:t>Verdensvendthed</a:t>
            </a:r>
            <a:r>
              <a:rPr lang="da-DK" sz="2400" dirty="0"/>
              <a:t>. </a:t>
            </a:r>
            <a:r>
              <a:rPr lang="da-DK" sz="2400" dirty="0" err="1"/>
              <a:t>Subjektudvikling</a:t>
            </a:r>
            <a:r>
              <a:rPr lang="da-DK" sz="2400" i="1" dirty="0"/>
              <a:t>. </a:t>
            </a:r>
            <a:r>
              <a:rPr lang="da-DK" sz="2399" dirty="0">
                <a:solidFill>
                  <a:srgbClr val="000000"/>
                </a:solidFill>
              </a:rPr>
              <a:t>Demokratisk </a:t>
            </a:r>
            <a:r>
              <a:rPr lang="da-DK" sz="2400" dirty="0">
                <a:solidFill>
                  <a:srgbClr val="000000"/>
                </a:solidFill>
              </a:rPr>
              <a:t>handlekompetence</a:t>
            </a:r>
          </a:p>
          <a:p>
            <a:pPr marL="342797" indent="-342797">
              <a:buClr>
                <a:srgbClr val="000000"/>
              </a:buClr>
              <a:buFont typeface="Wingdings" panose="05000000000000000000" pitchFamily="2" charset="2"/>
              <a:buChar char="v"/>
            </a:pPr>
            <a:endParaRPr lang="da-DK" sz="2399" dirty="0">
              <a:solidFill>
                <a:srgbClr val="000000"/>
              </a:solidFill>
            </a:endParaRPr>
          </a:p>
          <a:p>
            <a:pPr lvl="0">
              <a:buClr>
                <a:srgbClr val="000000"/>
              </a:buClr>
              <a:buNone/>
            </a:pPr>
            <a:r>
              <a:rPr lang="da-DK" sz="2399" i="1" dirty="0">
                <a:solidFill>
                  <a:srgbClr val="000000"/>
                </a:solidFill>
              </a:rPr>
              <a:t>Enten-eller – eller – Både-og?</a:t>
            </a:r>
          </a:p>
          <a:p>
            <a:pPr lvl="0">
              <a:buClr>
                <a:srgbClr val="000000"/>
              </a:buClr>
              <a:buNone/>
            </a:pPr>
            <a:endParaRPr lang="da-DK" sz="2399" dirty="0">
              <a:solidFill>
                <a:srgbClr val="000000"/>
              </a:solidFill>
            </a:endParaRPr>
          </a:p>
          <a:p>
            <a:endParaRPr lang="da-DK" dirty="0"/>
          </a:p>
        </p:txBody>
      </p:sp>
      <p:sp>
        <p:nvSpPr>
          <p:cNvPr id="4" name="Pladsholder til dato 3"/>
          <p:cNvSpPr>
            <a:spLocks noGrp="1"/>
          </p:cNvSpPr>
          <p:nvPr>
            <p:ph type="dt" sz="half" idx="4294967295"/>
          </p:nvPr>
        </p:nvSpPr>
        <p:spPr>
          <a:xfrm>
            <a:off x="1587" y="7019883"/>
            <a:ext cx="0" cy="0"/>
          </a:xfrm>
        </p:spPr>
        <p:txBody>
          <a:bodyPr/>
          <a:lstStyle/>
          <a:p>
            <a:fld id="{B48EC444-B6CF-4147-87C5-19B1BDD471EF}" type="datetime1">
              <a:rPr lang="da-DK" smtClean="0"/>
              <a:t>13.09.2023</a:t>
            </a:fld>
            <a:r>
              <a:rPr lang="da-DK"/>
              <a:t>17-09-2018</a:t>
            </a:r>
            <a:endParaRPr lang="da-DK" dirty="0"/>
          </a:p>
        </p:txBody>
      </p:sp>
      <p:pic>
        <p:nvPicPr>
          <p:cNvPr id="5" name="Pladsholder til billede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911" r="12911"/>
          <a:stretch>
            <a:fillRect/>
          </a:stretch>
        </p:blipFill>
        <p:spPr>
          <a:xfrm rot="5400000">
            <a:off x="6626790" y="1463333"/>
            <a:ext cx="3959409" cy="4003328"/>
          </a:xfrm>
        </p:spPr>
      </p:pic>
    </p:spTree>
    <p:extLst>
      <p:ext uri="{BB962C8B-B14F-4D97-AF65-F5344CB8AC3E}">
        <p14:creationId xmlns:p14="http://schemas.microsoft.com/office/powerpoint/2010/main" val="391285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2569" y="188640"/>
            <a:ext cx="11755163" cy="981771"/>
          </a:xfrm>
        </p:spPr>
        <p:txBody>
          <a:bodyPr/>
          <a:lstStyle/>
          <a:p>
            <a:r>
              <a:rPr lang="en-GB" dirty="0"/>
              <a:t>Dannelse </a:t>
            </a:r>
            <a:r>
              <a:rPr lang="en-GB" dirty="0" err="1"/>
              <a:t>til</a:t>
            </a:r>
            <a:r>
              <a:rPr lang="en-GB" dirty="0"/>
              <a:t> </a:t>
            </a:r>
            <a:r>
              <a:rPr lang="en-GB" dirty="0" err="1"/>
              <a:t>fremme</a:t>
            </a:r>
            <a:r>
              <a:rPr lang="en-GB" dirty="0"/>
              <a:t> af </a:t>
            </a:r>
            <a:r>
              <a:rPr lang="en-GB" dirty="0" err="1"/>
              <a:t>bæredygtighed</a:t>
            </a:r>
            <a:endParaRPr lang="en-GB" dirty="0"/>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814715047"/>
              </p:ext>
            </p:extLst>
          </p:nvPr>
        </p:nvGraphicFramePr>
        <p:xfrm>
          <a:off x="837828" y="1628800"/>
          <a:ext cx="10220325"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dato 3"/>
          <p:cNvSpPr>
            <a:spLocks noGrp="1"/>
          </p:cNvSpPr>
          <p:nvPr>
            <p:ph type="dt" sz="half" idx="10"/>
          </p:nvPr>
        </p:nvSpPr>
        <p:spPr/>
        <p:txBody>
          <a:bodyPr/>
          <a:lstStyle/>
          <a:p>
            <a:fld id="{A93ADA36-56E9-417F-8B17-C4136127DB32}" type="datetime1">
              <a:rPr lang="da-DK" smtClean="0"/>
              <a:t>13.09.2023</a:t>
            </a:fld>
            <a:r>
              <a:rPr lang="da-DK"/>
              <a:t>03-08-2023</a:t>
            </a:r>
            <a:endParaRPr lang="da-DK" dirty="0"/>
          </a:p>
        </p:txBody>
      </p:sp>
    </p:spTree>
    <p:extLst>
      <p:ext uri="{BB962C8B-B14F-4D97-AF65-F5344CB8AC3E}">
        <p14:creationId xmlns:p14="http://schemas.microsoft.com/office/powerpoint/2010/main" val="301636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err="1"/>
              <a:t>Behovet</a:t>
            </a:r>
            <a:r>
              <a:rPr lang="en-GB" dirty="0"/>
              <a:t> for </a:t>
            </a:r>
            <a:r>
              <a:rPr lang="en-GB" dirty="0" err="1"/>
              <a:t>gentænkning</a:t>
            </a:r>
            <a:r>
              <a:rPr lang="en-GB" dirty="0"/>
              <a:t> af dannelse</a:t>
            </a:r>
          </a:p>
        </p:txBody>
      </p:sp>
      <p:sp>
        <p:nvSpPr>
          <p:cNvPr id="4" name="Pladsholder til indhold 3"/>
          <p:cNvSpPr>
            <a:spLocks noGrp="1"/>
          </p:cNvSpPr>
          <p:nvPr>
            <p:ph idx="1"/>
          </p:nvPr>
        </p:nvSpPr>
        <p:spPr>
          <a:xfrm>
            <a:off x="985838" y="1960079"/>
            <a:ext cx="10220325" cy="2044985"/>
          </a:xfrm>
        </p:spPr>
        <p:txBody>
          <a:bodyPr/>
          <a:lstStyle/>
          <a:p>
            <a:pPr marL="457200" indent="-457200">
              <a:buFont typeface="+mj-lt"/>
              <a:buAutoNum type="arabicPeriod"/>
            </a:pPr>
            <a:r>
              <a:rPr lang="en-GB" sz="2400" dirty="0" err="1"/>
              <a:t>Naturforholdet</a:t>
            </a:r>
            <a:r>
              <a:rPr lang="en-GB" sz="2400" dirty="0"/>
              <a:t>: </a:t>
            </a:r>
            <a:r>
              <a:rPr lang="en-GB" sz="2400" dirty="0" err="1"/>
              <a:t>Posthumanisme</a:t>
            </a:r>
            <a:endParaRPr lang="en-GB" sz="2400" dirty="0"/>
          </a:p>
          <a:p>
            <a:pPr marL="457200" indent="-457200">
              <a:buFont typeface="+mj-lt"/>
              <a:buAutoNum type="arabicPeriod"/>
            </a:pPr>
            <a:r>
              <a:rPr lang="en-GB" sz="2400" dirty="0" err="1"/>
              <a:t>Bæredygtighedsbegrebets</a:t>
            </a:r>
            <a:r>
              <a:rPr lang="en-GB" sz="2400" dirty="0"/>
              <a:t> </a:t>
            </a:r>
            <a:r>
              <a:rPr lang="en-GB" sz="2400" dirty="0" err="1"/>
              <a:t>grundtemaer</a:t>
            </a:r>
            <a:endParaRPr lang="en-GB" sz="2400" dirty="0"/>
          </a:p>
          <a:p>
            <a:pPr marL="457200" indent="-457200">
              <a:buFont typeface="+mj-lt"/>
              <a:buAutoNum type="arabicPeriod"/>
            </a:pPr>
            <a:r>
              <a:rPr lang="en-GB" sz="2400" dirty="0"/>
              <a:t>Verdens </a:t>
            </a:r>
            <a:r>
              <a:rPr lang="en-GB" sz="2400" dirty="0" err="1"/>
              <a:t>ubæredygtige</a:t>
            </a:r>
            <a:r>
              <a:rPr lang="en-GB" sz="2400" dirty="0"/>
              <a:t> udvikling</a:t>
            </a:r>
          </a:p>
        </p:txBody>
      </p:sp>
      <p:sp>
        <p:nvSpPr>
          <p:cNvPr id="2" name="Pladsholder til dato 1"/>
          <p:cNvSpPr>
            <a:spLocks noGrp="1"/>
          </p:cNvSpPr>
          <p:nvPr>
            <p:ph type="dt" sz="half" idx="10"/>
          </p:nvPr>
        </p:nvSpPr>
        <p:spPr/>
        <p:txBody>
          <a:bodyPr/>
          <a:lstStyle/>
          <a:p>
            <a:fld id="{876A9182-CF4C-41C6-A4BA-D7FA9B973495}" type="datetime1">
              <a:rPr lang="da-DK" smtClean="0"/>
              <a:t>13.09.2023</a:t>
            </a:fld>
            <a:r>
              <a:rPr lang="da-DK"/>
              <a:t>22-09-2022</a:t>
            </a:r>
            <a:endParaRPr lang="da-DK"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0556" y="1340768"/>
            <a:ext cx="3267644" cy="4238658"/>
          </a:xfrm>
          <a:prstGeom prst="rect">
            <a:avLst/>
          </a:prstGeom>
        </p:spPr>
      </p:pic>
    </p:spTree>
    <p:extLst>
      <p:ext uri="{BB962C8B-B14F-4D97-AF65-F5344CB8AC3E}">
        <p14:creationId xmlns:p14="http://schemas.microsoft.com/office/powerpoint/2010/main" val="34949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830" y="302874"/>
            <a:ext cx="7942397" cy="6153802"/>
          </a:xfrm>
          <a:prstGeom prst="rect">
            <a:avLst/>
          </a:prstGeom>
        </p:spPr>
      </p:pic>
    </p:spTree>
    <p:extLst>
      <p:ext uri="{BB962C8B-B14F-4D97-AF65-F5344CB8AC3E}">
        <p14:creationId xmlns:p14="http://schemas.microsoft.com/office/powerpoint/2010/main" val="120350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000" dirty="0"/>
              <a:t>Bæredygtig dannelse set ud fra grundtemaer i bæredygtig udvikling</a:t>
            </a:r>
          </a:p>
        </p:txBody>
      </p:sp>
      <p:sp>
        <p:nvSpPr>
          <p:cNvPr id="3" name="Pladsholder til indhold 2"/>
          <p:cNvSpPr>
            <a:spLocks noGrp="1"/>
          </p:cNvSpPr>
          <p:nvPr>
            <p:ph idx="1"/>
          </p:nvPr>
        </p:nvSpPr>
        <p:spPr>
          <a:xfrm>
            <a:off x="985837" y="1960078"/>
            <a:ext cx="10887075" cy="4421249"/>
          </a:xfrm>
        </p:spPr>
        <p:txBody>
          <a:bodyPr/>
          <a:lstStyle/>
          <a:p>
            <a:pPr>
              <a:buNone/>
            </a:pPr>
            <a:r>
              <a:rPr lang="da-DK" b="1" dirty="0"/>
              <a:t>Global bæredygtig udvikling rummer en række etiske og politiske dilemmaer:</a:t>
            </a:r>
          </a:p>
          <a:p>
            <a:pPr marL="342900" indent="-342900">
              <a:buFont typeface="Wingdings" panose="05000000000000000000" pitchFamily="2" charset="2"/>
              <a:buChar char="v"/>
            </a:pPr>
            <a:r>
              <a:rPr lang="da-DK" dirty="0"/>
              <a:t>Nuværende vs kommende generationer</a:t>
            </a:r>
          </a:p>
          <a:p>
            <a:pPr marL="342900" indent="-342900">
              <a:buFont typeface="Wingdings" panose="05000000000000000000" pitchFamily="2" charset="2"/>
              <a:buChar char="v"/>
            </a:pPr>
            <a:r>
              <a:rPr lang="da-DK" dirty="0"/>
              <a:t>Det lokale vs det globale</a:t>
            </a:r>
          </a:p>
          <a:p>
            <a:pPr marL="342900" indent="-342900">
              <a:buFont typeface="Wingdings" panose="05000000000000000000" pitchFamily="2" charset="2"/>
              <a:buChar char="v"/>
            </a:pPr>
            <a:r>
              <a:rPr lang="da-DK" dirty="0"/>
              <a:t>Rige vs fattige</a:t>
            </a:r>
          </a:p>
          <a:p>
            <a:pPr marL="342900" indent="-342900">
              <a:buFont typeface="Wingdings" panose="05000000000000000000" pitchFamily="2" charset="2"/>
              <a:buChar char="v"/>
            </a:pPr>
            <a:r>
              <a:rPr lang="da-DK" dirty="0"/>
              <a:t>Individ vs fællesskab vs samfund</a:t>
            </a:r>
          </a:p>
          <a:p>
            <a:pPr marL="342900" indent="-342900">
              <a:buFont typeface="Wingdings" panose="05000000000000000000" pitchFamily="2" charset="2"/>
              <a:buChar char="v"/>
            </a:pPr>
            <a:r>
              <a:rPr lang="da-DK" dirty="0"/>
              <a:t>Forholdet mellem økonomisk, </a:t>
            </a:r>
            <a:r>
              <a:rPr lang="da-DK" dirty="0" err="1"/>
              <a:t>socio-kulturel</a:t>
            </a:r>
            <a:r>
              <a:rPr lang="da-DK" dirty="0"/>
              <a:t> og økologisk udvikling</a:t>
            </a:r>
          </a:p>
          <a:p>
            <a:pPr marL="342900" indent="-342900">
              <a:buFont typeface="Wingdings" panose="05000000000000000000" pitchFamily="2" charset="2"/>
              <a:buChar char="v"/>
            </a:pPr>
            <a:r>
              <a:rPr lang="da-DK" dirty="0"/>
              <a:t>Videnskabelig viden ift. værdier/praktisk fornuft</a:t>
            </a:r>
          </a:p>
          <a:p>
            <a:pPr marL="342900" indent="-342900">
              <a:buFont typeface="Wingdings" panose="05000000000000000000" pitchFamily="2" charset="2"/>
              <a:buChar char="v"/>
            </a:pPr>
            <a:r>
              <a:rPr lang="da-DK" dirty="0"/>
              <a:t>Nye teknologiske/materielle løsninger </a:t>
            </a:r>
            <a:r>
              <a:rPr lang="da-DK" dirty="0" err="1"/>
              <a:t>ift</a:t>
            </a:r>
            <a:r>
              <a:rPr lang="da-DK" dirty="0"/>
              <a:t> eksisterende social praksisser/levesammenhænge</a:t>
            </a:r>
          </a:p>
          <a:p>
            <a:pPr marL="342900" indent="-342900">
              <a:buFont typeface="Wingdings" panose="05000000000000000000" pitchFamily="2" charset="2"/>
              <a:buChar char="v"/>
            </a:pPr>
            <a:endParaRPr lang="da-DK" dirty="0"/>
          </a:p>
          <a:p>
            <a:pPr>
              <a:buNone/>
            </a:pPr>
            <a:r>
              <a:rPr lang="da-DK" i="1" dirty="0"/>
              <a:t>Bæredygtig dannelse som dilemmapædagogik: Bæredygtig dannelse må omhandle disse politiske og etisk problematikker. Fremme kompetence til at forstå, analysere og vurdere konkrete problematikker, praksisser og visioner vha. dem</a:t>
            </a:r>
          </a:p>
          <a:p>
            <a:endParaRPr lang="da-DK" dirty="0"/>
          </a:p>
        </p:txBody>
      </p:sp>
      <p:sp>
        <p:nvSpPr>
          <p:cNvPr id="4" name="Pladsholder til dato 3"/>
          <p:cNvSpPr>
            <a:spLocks noGrp="1"/>
          </p:cNvSpPr>
          <p:nvPr>
            <p:ph type="dt" sz="half" idx="10"/>
          </p:nvPr>
        </p:nvSpPr>
        <p:spPr/>
        <p:txBody>
          <a:bodyPr/>
          <a:lstStyle/>
          <a:p>
            <a:fld id="{7EFC94E3-2D86-4430-96E6-DE4A0565917F}" type="datetime1">
              <a:rPr lang="da-DK" smtClean="0"/>
              <a:t>13.09.2023</a:t>
            </a:fld>
            <a:r>
              <a:rPr lang="da-DK"/>
              <a:t>09-11-2018</a:t>
            </a:r>
            <a:endParaRPr lang="da-DK" dirty="0"/>
          </a:p>
        </p:txBody>
      </p:sp>
    </p:spTree>
    <p:extLst>
      <p:ext uri="{BB962C8B-B14F-4D97-AF65-F5344CB8AC3E}">
        <p14:creationId xmlns:p14="http://schemas.microsoft.com/office/powerpoint/2010/main" val="28446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z="3600" dirty="0">
                <a:solidFill>
                  <a:srgbClr val="FF0000"/>
                </a:solidFill>
              </a:rPr>
              <a:t>Den voksende </a:t>
            </a:r>
            <a:r>
              <a:rPr lang="da-DK" sz="3600" dirty="0" err="1">
                <a:solidFill>
                  <a:srgbClr val="FF0000"/>
                </a:solidFill>
              </a:rPr>
              <a:t>ubæredygtighed</a:t>
            </a:r>
            <a:r>
              <a:rPr lang="da-DK" sz="3600" dirty="0">
                <a:solidFill>
                  <a:srgbClr val="FF0000"/>
                </a:solidFill>
              </a:rPr>
              <a:t> og dannelse</a:t>
            </a:r>
          </a:p>
        </p:txBody>
      </p:sp>
      <p:sp>
        <p:nvSpPr>
          <p:cNvPr id="4" name="Pladsholder til indhold 3"/>
          <p:cNvSpPr>
            <a:spLocks noGrp="1"/>
          </p:cNvSpPr>
          <p:nvPr>
            <p:ph idx="1"/>
          </p:nvPr>
        </p:nvSpPr>
        <p:spPr>
          <a:xfrm>
            <a:off x="985838" y="1844824"/>
            <a:ext cx="10437166" cy="4349242"/>
          </a:xfrm>
        </p:spPr>
        <p:txBody>
          <a:bodyPr/>
          <a:lstStyle/>
          <a:p>
            <a:pPr>
              <a:buNone/>
            </a:pPr>
            <a:r>
              <a:rPr lang="da-DK" sz="2400" b="1" dirty="0"/>
              <a:t>Dannelse bør gentænkes i lyset af klima- og biodiversitetskrisen</a:t>
            </a:r>
          </a:p>
          <a:p>
            <a:pPr>
              <a:buNone/>
            </a:pPr>
            <a:r>
              <a:rPr lang="da-DK" i="1" dirty="0"/>
              <a:t>Udviklingen i verden er </a:t>
            </a:r>
            <a:r>
              <a:rPr lang="da-DK" i="1" dirty="0" err="1"/>
              <a:t>ubæredygtig</a:t>
            </a:r>
            <a:r>
              <a:rPr lang="da-DK" i="1" dirty="0"/>
              <a:t> og hastige, store forandringer er i gang.</a:t>
            </a:r>
          </a:p>
          <a:p>
            <a:pPr>
              <a:buNone/>
            </a:pPr>
            <a:endParaRPr lang="da-DK" i="1" dirty="0"/>
          </a:p>
          <a:p>
            <a:pPr>
              <a:buNone/>
            </a:pPr>
            <a:r>
              <a:rPr lang="da-DK" sz="2400" b="1" dirty="0"/>
              <a:t>I den situation må bæredygtig dannelse betone:</a:t>
            </a:r>
          </a:p>
          <a:p>
            <a:pPr marL="774900" lvl="1" indent="-342900">
              <a:buFont typeface="Wingdings" panose="05000000000000000000" pitchFamily="2" charset="2"/>
              <a:buChar char="Ø"/>
            </a:pPr>
            <a:r>
              <a:rPr lang="da-DK" dirty="0"/>
              <a:t> </a:t>
            </a:r>
            <a:r>
              <a:rPr lang="da-DK" b="1" dirty="0" err="1"/>
              <a:t>Forandringskompetance</a:t>
            </a:r>
            <a:endParaRPr lang="da-DK" b="1" dirty="0"/>
          </a:p>
          <a:p>
            <a:pPr marL="774900" lvl="1" indent="-342900">
              <a:buFont typeface="Wingdings" panose="05000000000000000000" pitchFamily="2" charset="2"/>
              <a:buChar char="Ø"/>
            </a:pPr>
            <a:r>
              <a:rPr lang="da-DK" b="1" dirty="0"/>
              <a:t>At kunne navigere under komplekse og kaotiske forhold</a:t>
            </a:r>
            <a:endParaRPr lang="da-DK" dirty="0"/>
          </a:p>
          <a:p>
            <a:pPr marL="774900" lvl="1" indent="-342900">
              <a:buFont typeface="Wingdings" panose="05000000000000000000" pitchFamily="2" charset="2"/>
              <a:buChar char="Ø"/>
            </a:pPr>
            <a:r>
              <a:rPr lang="da-DK" b="1" dirty="0"/>
              <a:t>Dannelse til dialog for at modvirke ufred og kaos</a:t>
            </a:r>
          </a:p>
          <a:p>
            <a:pPr marL="774900" lvl="1" indent="-342900">
              <a:buFont typeface="Wingdings" panose="05000000000000000000" pitchFamily="2" charset="2"/>
              <a:buChar char="Ø"/>
            </a:pPr>
            <a:r>
              <a:rPr lang="da-DK" b="1" dirty="0"/>
              <a:t>Livskundskab</a:t>
            </a:r>
            <a:r>
              <a:rPr lang="da-DK" dirty="0"/>
              <a:t>; </a:t>
            </a:r>
            <a:r>
              <a:rPr lang="da-DK" b="1" dirty="0"/>
              <a:t>udvikling af attraktive, bæredygtige levemåder</a:t>
            </a:r>
            <a:endParaRPr lang="da-DK" dirty="0"/>
          </a:p>
        </p:txBody>
      </p:sp>
      <p:sp>
        <p:nvSpPr>
          <p:cNvPr id="2" name="Pladsholder til dato 1"/>
          <p:cNvSpPr>
            <a:spLocks noGrp="1"/>
          </p:cNvSpPr>
          <p:nvPr>
            <p:ph type="dt" sz="half" idx="10"/>
          </p:nvPr>
        </p:nvSpPr>
        <p:spPr/>
        <p:txBody>
          <a:bodyPr/>
          <a:lstStyle/>
          <a:p>
            <a:fld id="{56B46454-4307-4596-9685-826EABD28EC8}" type="datetime1">
              <a:rPr lang="da-DK" smtClean="0"/>
              <a:t>13.09.2023</a:t>
            </a:fld>
            <a:r>
              <a:rPr lang="da-DK"/>
              <a:t>23-09-2019</a:t>
            </a:r>
            <a:endParaRPr lang="da-DK" dirty="0"/>
          </a:p>
        </p:txBody>
      </p:sp>
    </p:spTree>
    <p:extLst>
      <p:ext uri="{BB962C8B-B14F-4D97-AF65-F5344CB8AC3E}">
        <p14:creationId xmlns:p14="http://schemas.microsoft.com/office/powerpoint/2010/main" val="233470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985838" y="2897841"/>
            <a:ext cx="10220325" cy="830997"/>
          </a:xfrm>
        </p:spPr>
        <p:txBody>
          <a:bodyPr/>
          <a:lstStyle/>
          <a:p>
            <a:r>
              <a:rPr lang="en-GB" dirty="0"/>
              <a:t>UBU: </a:t>
            </a:r>
            <a:r>
              <a:rPr lang="en-GB" dirty="0" err="1"/>
              <a:t>fra</a:t>
            </a:r>
            <a:r>
              <a:rPr lang="en-GB" dirty="0"/>
              <a:t> ide </a:t>
            </a:r>
            <a:r>
              <a:rPr lang="en-GB" dirty="0" err="1"/>
              <a:t>til</a:t>
            </a:r>
            <a:r>
              <a:rPr lang="en-GB" dirty="0"/>
              <a:t> </a:t>
            </a:r>
            <a:r>
              <a:rPr lang="en-GB" dirty="0" err="1"/>
              <a:t>praksis</a:t>
            </a:r>
            <a:endParaRPr lang="en-GB" dirty="0"/>
          </a:p>
        </p:txBody>
      </p:sp>
      <p:sp>
        <p:nvSpPr>
          <p:cNvPr id="4" name="Pladsholder til dato 3"/>
          <p:cNvSpPr>
            <a:spLocks noGrp="1"/>
          </p:cNvSpPr>
          <p:nvPr>
            <p:ph type="dt" sz="half" idx="10"/>
          </p:nvPr>
        </p:nvSpPr>
        <p:spPr/>
        <p:txBody>
          <a:bodyPr/>
          <a:lstStyle/>
          <a:p>
            <a:fld id="{202215E4-DBCB-4D3A-AA75-F7BF9085C031}" type="datetime1">
              <a:rPr lang="da-DK" smtClean="0"/>
              <a:t>13.09.2023</a:t>
            </a:fld>
            <a:r>
              <a:rPr lang="da-DK"/>
              <a:t>06-09-2023</a:t>
            </a:r>
            <a:endParaRPr lang="da-DK" dirty="0"/>
          </a:p>
        </p:txBody>
      </p:sp>
    </p:spTree>
    <p:extLst>
      <p:ext uri="{BB962C8B-B14F-4D97-AF65-F5344CB8AC3E}">
        <p14:creationId xmlns:p14="http://schemas.microsoft.com/office/powerpoint/2010/main" val="344952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FA6A795B3264D4F859ECB954B11F065" ma:contentTypeVersion="10" ma:contentTypeDescription="Opret et nyt dokument." ma:contentTypeScope="" ma:versionID="c985b89b733728b04d150d68e79f16ee">
  <xsd:schema xmlns:xsd="http://www.w3.org/2001/XMLSchema" xmlns:xs="http://www.w3.org/2001/XMLSchema" xmlns:p="http://schemas.microsoft.com/office/2006/metadata/properties" xmlns:ns3="84f42352-3182-481c-87ea-4ab76f0f3ad6" targetNamespace="http://schemas.microsoft.com/office/2006/metadata/properties" ma:root="true" ma:fieldsID="aec1878a224fc084201a49b5f7851993" ns3:_="">
    <xsd:import namespace="84f42352-3182-481c-87ea-4ab76f0f3a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42352-3182-481c-87ea-4ab76f0f3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49CEF4-6A23-43AA-B950-D0FC9E611181}">
  <ds:schemaRefs>
    <ds:schemaRef ds:uri="http://schemas.microsoft.com/sharepoint/v3/contenttype/forms"/>
  </ds:schemaRefs>
</ds:datastoreItem>
</file>

<file path=customXml/itemProps2.xml><?xml version="1.0" encoding="utf-8"?>
<ds:datastoreItem xmlns:ds="http://schemas.openxmlformats.org/officeDocument/2006/customXml" ds:itemID="{392C21EA-C469-47D6-BBB0-1D31A86CF4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f42352-3182-481c-87ea-4ab76f0f3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591EA-7498-4E00-9704-DBE287D32A1A}">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84f42352-3182-481c-87ea-4ab76f0f3a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1081</Words>
  <Application>Microsoft Macintosh PowerPoint</Application>
  <PresentationFormat>Custom</PresentationFormat>
  <Paragraphs>156</Paragraphs>
  <Slides>17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AU Passata</vt:lpstr>
      <vt:lpstr>Symbol</vt:lpstr>
      <vt:lpstr>Arial</vt:lpstr>
      <vt:lpstr>AU Passata Light</vt:lpstr>
      <vt:lpstr>AU Peto</vt:lpstr>
      <vt:lpstr>Calibri</vt:lpstr>
      <vt:lpstr>Georgia</vt:lpstr>
      <vt:lpstr>Wingdings</vt:lpstr>
      <vt:lpstr>Wingdings 3</vt:lpstr>
      <vt:lpstr>AU 16:9</vt:lpstr>
      <vt:lpstr>Uddannelse for bæredygtig udvikling</vt:lpstr>
      <vt:lpstr>Om dette oplæg</vt:lpstr>
      <vt:lpstr>Tre pædagogiske tilgange</vt:lpstr>
      <vt:lpstr>Dannelse til fremme af bæredygtighed</vt:lpstr>
      <vt:lpstr>Behovet for gentænkning af dannelse</vt:lpstr>
      <vt:lpstr>PowerPoint Presentation</vt:lpstr>
      <vt:lpstr>Bæredygtig dannelse set ud fra grundtemaer i bæredygtig udvikling</vt:lpstr>
      <vt:lpstr>Den voksende ubæredygtighed og dannelse</vt:lpstr>
      <vt:lpstr>UBU: fra ide til praksis</vt:lpstr>
      <vt:lpstr>UBU med voksne</vt:lpstr>
      <vt:lpstr>Langsom pædagogik</vt:lpstr>
      <vt:lpstr>Stevenson’s gap</vt:lpstr>
      <vt:lpstr>Uddannelsespolitik og -ledelse</vt:lpstr>
      <vt:lpstr>Eksplicit og implicit bæredygtig dannelse</vt:lpstr>
      <vt:lpstr> oach</vt:lpstr>
      <vt:lpstr>Det eksemplariske princip</vt:lpstr>
      <vt:lpstr>UBU på jeres uddannelsesinstitution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2023-09-13T02:21:24Z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636327916788454758</vt:lpwstr>
  </property>
  <property fmtid="{D5CDD505-2E9C-101B-9397-08002B2CF9AE}" pid="60" name="TemplafyTimeStamp">
    <vt:lpwstr>2017-02-24T14:35:30.3621506Z</vt:lpwstr>
  </property>
  <property fmtid="{D5CDD505-2E9C-101B-9397-08002B2CF9AE}" pid="61" name="OfficeID">
    <vt:lpwstr/>
  </property>
  <property fmtid="{D5CDD505-2E9C-101B-9397-08002B2CF9AE}" pid="62" name="colorthemechange">
    <vt:lpwstr>True</vt:lpwstr>
  </property>
  <property fmtid="{D5CDD505-2E9C-101B-9397-08002B2CF9AE}" pid="63" name="ContentTypeId">
    <vt:lpwstr>0x010100BFA6A795B3264D4F859ECB954B11F065</vt:lpwstr>
  </property>
</Properties>
</file>